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F0564-1B5D-41C3-BDCD-5122117BC7DF}" type="datetimeFigureOut">
              <a:rPr lang="fr-FR" smtClean="0"/>
              <a:t>25/01/2016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270FB-4C57-46F0-BC8A-943DAD156D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610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F00325-1F3D-4F5D-80C0-4FCB5646FB00}" type="slidenum">
              <a:rPr lang="fr-FR" smtClean="0"/>
              <a:pPr eaLnBrk="1" hangingPunct="1"/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0E9CB1-79A4-400F-B1CF-321F48725E01}" type="slidenum">
              <a:rPr lang="fr-FR" smtClean="0"/>
              <a:pPr eaLnBrk="1" hangingPunct="1"/>
              <a:t>12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25/01/2016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16200000" flipH="1">
            <a:off x="-3429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6200000" flipH="1">
            <a:off x="5715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269613" y="59272"/>
            <a:ext cx="1731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 typeface="Courier New" pitchFamily="49" charset="0"/>
              <a:buChar char="o"/>
              <a:defRPr/>
            </a:pPr>
            <a:r>
              <a:rPr lang="ar-MA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استنتاج:</a:t>
            </a:r>
            <a:endParaRPr lang="fr-FR" sz="3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751344"/>
            <a:ext cx="9144000" cy="353943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بعد عملية الأبر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تسقط حبوب اللقاح على الميسم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، فيفرز هذا الأخير مادة سكرية. تقوم بإلصاق الحبوب عليه، كما تغذي هذه الحبوب.</a:t>
            </a:r>
          </a:p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تتوفر حبة اللقاح على غشاءين: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غشاء خارجي سميك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آخر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داخلي رقيق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.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عندما تمتص حبوب اللقاح الرحيق، يبقى الغشاء الخارجي على هيئته الأولى. بينما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يتمدد الداخلي فيخرج أنبوب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من ثقوب الغشاء الأول مشكلا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أنبوب اللقاح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الذي يعبر القلم ليتجه باتجاه البييضات لأنه يحمل في طرفه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مشيجان ذكريان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</a:t>
            </a:r>
            <a:endParaRPr lang="ar-MA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Simplified Arabic" pitchFamily="18" charset="-7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55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10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5714207" y="3428206"/>
            <a:ext cx="6858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4075113" y="3695700"/>
            <a:ext cx="6326188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rondir un rectangle avec un coin diagonal 16"/>
          <p:cNvSpPr/>
          <p:nvPr/>
        </p:nvSpPr>
        <p:spPr>
          <a:xfrm>
            <a:off x="0" y="0"/>
            <a:ext cx="9144000" cy="533400"/>
          </a:xfrm>
          <a:prstGeom prst="round2Diag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fr-FR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II</a:t>
            </a:r>
            <a:r>
              <a:rPr lang="ar-MA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– التوالد الجنسي عند النباتات اللازهرية:</a:t>
            </a:r>
            <a:endParaRPr lang="fr-FR" sz="4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609600"/>
            <a:ext cx="7239000" cy="157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هناك عدة أنواع لهذه النباتات كالطحالب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الحزازيات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و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السرخسيات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. و سنقتصر على دراسة الخنشار كمثال لنبات لا زهري. 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2209800"/>
            <a:ext cx="9144000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9900"/>
                </a:solidFill>
              </a:rPr>
              <a:t>1 – التعرف على الجهاز الإنباتي للخنشار: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009900"/>
              </a:solidFill>
            </a:endParaRPr>
          </a:p>
        </p:txBody>
      </p:sp>
      <p:sp>
        <p:nvSpPr>
          <p:cNvPr id="21" name="Rectangle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39000" y="2819400"/>
            <a:ext cx="19050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Simplified Arabic" pitchFamily="18" charset="-78"/>
                <a:cs typeface="Times New Roman" pitchFamily="18" charset="0"/>
              </a:rPr>
              <a:t>أ - ملاحظة: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2855655"/>
            <a:ext cx="7239000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الخنشار نبات صغير لا يتجاوز طوله بضع سنتمترات، يعيش في المناطق الرطبة. يتوفر على ساق أفقية تحأرضية تسمى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الجذمور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Rhizome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.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تتفرع من الجذمور نحو الأسفل الجذور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نحو السطح تويجات تحمل فوقها أوراق مصفحة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.Frondes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1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10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5714207" y="3428206"/>
            <a:ext cx="6858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3524250" y="3409950"/>
            <a:ext cx="6858000" cy="38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76200"/>
            <a:ext cx="70104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في نهاية فصل الربيع، يحمل الوجه السفلي لورقة الخنشار بقعا برتقالية تسمى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صرر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مفردها صرة. 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10400" y="0"/>
            <a:ext cx="21336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rtl="1" eaLnBrk="0" hangingPunct="0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Simplified Arabic" pitchFamily="18" charset="-78"/>
                <a:cs typeface="Times New Roman" pitchFamily="18" charset="0"/>
              </a:rPr>
              <a:t>ملاحظة الوجه السفلي لورقة الخنشار:</a:t>
            </a:r>
            <a:endParaRPr lang="ar-MA" sz="36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219200"/>
            <a:ext cx="7010400" cy="25545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عند ملاحظة الصرر بالمكبر، نجد أنها تتكون من عدة حبيبات صفراء برتقالية. تسمى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الأكياس البوغية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. لملاحظتها، نأخذ جزء من الصرة بين صفيحة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صفيحة في قطرة ماء ثم نقوم بالضغط عليها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ملاحظتها بالمجهر.  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010400" y="1991380"/>
            <a:ext cx="21336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rtl="1" eaLnBrk="0" hangingPunct="0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Simplified Arabic" pitchFamily="18" charset="-78"/>
                <a:cs typeface="Times New Roman" pitchFamily="18" charset="0"/>
              </a:rPr>
              <a:t>مناولة:</a:t>
            </a:r>
            <a:endParaRPr lang="ar-MA" sz="36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6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934200" y="3362980"/>
            <a:ext cx="2209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rtl="1" eaLnBrk="0" hangingPunct="0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Simplified Arabic" pitchFamily="18" charset="-78"/>
                <a:cs typeface="Times New Roman" pitchFamily="18" charset="0"/>
              </a:rPr>
              <a:t>ملاحظة:</a:t>
            </a:r>
            <a:endParaRPr lang="ar-MA" sz="36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3342382"/>
            <a:ext cx="70104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نلاحظ أن الأكياس البوغية، تحتوي على عدة حبيبات صفراء برتقالية تسمى الأبواغ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Les spores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. 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934200" y="4495800"/>
            <a:ext cx="21336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Simplified Arabic" pitchFamily="18" charset="-78"/>
                <a:cs typeface="Times New Roman" pitchFamily="18" charset="0"/>
              </a:rPr>
              <a:t>ب – ما مصدر الأبواغ؟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934200" y="5953780"/>
            <a:ext cx="2209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rtl="1" eaLnBrk="0" hangingPunct="0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Simplified Arabic" pitchFamily="18" charset="-78"/>
                <a:cs typeface="Times New Roman" pitchFamily="18" charset="0"/>
              </a:rPr>
              <a:t>تجربة:</a:t>
            </a:r>
            <a:endParaRPr lang="ar-MA" sz="36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0" y="4724400"/>
            <a:ext cx="6934200" cy="157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نقوم بنثر عدة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أبواغ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على التربة مع توفير ظروف الحرارة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الرطوبة الملائمة، ثم نتركهما لمدة زمنية معينة مع ملاحظة التغيرات. 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8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10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5714207" y="3428206"/>
            <a:ext cx="6858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3524250" y="3409950"/>
            <a:ext cx="6858000" cy="38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934200" y="162580"/>
            <a:ext cx="2209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rtl="1" eaLnBrk="0" hangingPunct="0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Simplified Arabic" pitchFamily="18" charset="-78"/>
                <a:cs typeface="Times New Roman" pitchFamily="18" charset="0"/>
              </a:rPr>
              <a:t>نتيجة:</a:t>
            </a:r>
            <a:endParaRPr lang="ar-MA" sz="36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141288"/>
            <a:ext cx="7010400" cy="304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عندما تجد الأبواغ الظروف الملائمة تعطي مشيرة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Prothalle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،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هي عبارة عن خيط يتكون من عدة خلايا تتحول فيما بعد إلى صفيحة لها شكل قلب لا يتجاوز عرضها </a:t>
            </a:r>
            <a:r>
              <a:rPr lang="fr-FR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1cm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. تحمل المشيرة في الجهة السفلى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جذيرات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تمكنها من التثبت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امتصاص الماء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الأملاح المعدنية. 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934200" y="3210580"/>
            <a:ext cx="2209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rtl="1" eaLnBrk="0" hangingPunct="0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Simplified Arabic" pitchFamily="18" charset="-78"/>
                <a:cs typeface="Times New Roman" pitchFamily="18" charset="0"/>
              </a:rPr>
              <a:t>ملحوظة:</a:t>
            </a:r>
            <a:endParaRPr lang="ar-MA" sz="36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0" y="3277612"/>
            <a:ext cx="7010400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يسمى الجهاز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الانباتي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للخنشار بالنبات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البوغي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، لأنه يحمل الأبواغ فقط. 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4444425"/>
            <a:ext cx="9144000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9900"/>
                </a:solidFill>
              </a:rPr>
              <a:t>2 – التعرف على مراحل تشكل خنشار جديد: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009900"/>
              </a:solidFill>
            </a:endParaRPr>
          </a:p>
        </p:txBody>
      </p:sp>
      <p:sp>
        <p:nvSpPr>
          <p:cNvPr id="25" name="Rectangle 2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934200" y="5282625"/>
            <a:ext cx="22098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Simplified Arabic" pitchFamily="18" charset="-78"/>
                <a:cs typeface="Times New Roman" pitchFamily="18" charset="0"/>
              </a:rPr>
              <a:t>أ – ملاحظة المشيرة:</a:t>
            </a:r>
            <a:endParaRPr lang="ar-MA" sz="40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8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16200000" flipH="1">
            <a:off x="-3429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6200000" flipH="1">
            <a:off x="5715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41378" y="59272"/>
            <a:ext cx="1859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 typeface="Courier New" pitchFamily="49" charset="0"/>
              <a:buChar char="o"/>
              <a:defRPr/>
            </a:pPr>
            <a:r>
              <a:rPr lang="ar-MA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الإخصاب:</a:t>
            </a:r>
            <a:endParaRPr lang="fr-FR" sz="3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642938"/>
            <a:ext cx="47148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0" y="3500438"/>
            <a:ext cx="4645025" cy="2714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5357850" y="857232"/>
            <a:ext cx="17716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</a:rPr>
              <a:t>غشاء خارجي</a:t>
            </a:r>
            <a:endParaRPr lang="fr-FR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5500726" y="1619896"/>
            <a:ext cx="16097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</a:rPr>
              <a:t>أنبوب اللقاح</a:t>
            </a:r>
            <a:endParaRPr lang="fr-FR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5038170" y="2428868"/>
            <a:ext cx="20008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</a:rPr>
              <a:t>مشيجان ذكريان</a:t>
            </a:r>
            <a:endParaRPr lang="fr-FR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407414" y="3500438"/>
            <a:ext cx="16097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</a:rPr>
              <a:t>أنبوب اللقاح</a:t>
            </a:r>
            <a:endParaRPr lang="fr-FR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2550290" y="4214818"/>
            <a:ext cx="16097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</a:rPr>
              <a:t>أنبوب اللقاح</a:t>
            </a:r>
            <a:endParaRPr lang="fr-FR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857224" y="4834606"/>
            <a:ext cx="15888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</a:rPr>
              <a:t>مشيج ذكري</a:t>
            </a:r>
            <a:endParaRPr lang="fr-FR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1551954" y="5406110"/>
            <a:ext cx="9108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</a:rPr>
              <a:t>مبيض</a:t>
            </a:r>
            <a:endParaRPr lang="fr-FR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541105" y="5786454"/>
            <a:ext cx="9044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</a:rPr>
              <a:t>بييضة</a:t>
            </a:r>
            <a:endParaRPr lang="fr-FR" b="1" dirty="0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7300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16200000" flipH="1">
            <a:off x="-3429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6200000" flipH="1">
            <a:off x="5715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810625" y="59272"/>
            <a:ext cx="41905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 typeface="Courier New" pitchFamily="49" charset="0"/>
              <a:buChar char="o"/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تعريف الإخصاب عند النباتات: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20" y="714356"/>
            <a:ext cx="8963036" cy="95410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- بعد عملية إنبات حبة اللقاح، نجد في طرف الأنبوب مشيجان ذكريان، بحيث تقوم عملية 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الإنبات بإيصال المشيجان الذكريان إلى البييضات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</a:t>
            </a:r>
            <a:endParaRPr lang="ar-MA" sz="28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Simplified Arabic" pitchFamily="18" charset="-78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20" y="1714488"/>
            <a:ext cx="8963036" cy="9540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- عندما يصل المشيجان 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يتحدان مع البييضة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، إنه الإخصاب فتتكون 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بذرة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بحيث تحتوي على جزءين: 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جنين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بالداخل </a:t>
            </a:r>
            <a:r>
              <a:rPr lang="ar-MA" sz="28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cs typeface="Times New Roman" pitchFamily="18" charset="0"/>
              </a:rPr>
              <a:t>مدخرات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</a:t>
            </a:r>
            <a:endParaRPr lang="ar-MA" sz="28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Simplified Arabic" pitchFamily="18" charset="-78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9218" y="2701349"/>
            <a:ext cx="4479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 typeface="Courier New" pitchFamily="49" charset="0"/>
              <a:buChar char="o"/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مراحل الإخصاب عند نبات زهري: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-32" y="3260711"/>
            <a:ext cx="8963036" cy="52322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- ...</a:t>
            </a:r>
            <a:r>
              <a:rPr lang="ar-MA" sz="28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</a:t>
            </a:r>
            <a:endParaRPr lang="ar-MA" sz="28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Simplified Arabic" pitchFamily="18" charset="-7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2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38374" y="71414"/>
            <a:ext cx="60099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 typeface="Courier New" pitchFamily="49" charset="0"/>
              <a:buChar char="o"/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التعرف على مراحل إنبات البذرة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دورة النمو: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90352" y="629647"/>
            <a:ext cx="18822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Sakkal Majalla" pitchFamily="2" charset="-78"/>
                <a:cs typeface="Sakkal Majalla" pitchFamily="2" charset="-78"/>
              </a:rPr>
              <a:t>- إنبات البذرة: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1563"/>
            <a:ext cx="9144000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/>
          <p:cNvCxnSpPr/>
          <p:nvPr/>
        </p:nvCxnSpPr>
        <p:spPr>
          <a:xfrm rot="16200000" flipH="1">
            <a:off x="-3429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16200000" flipH="1">
            <a:off x="5715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14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16200000" flipH="1">
            <a:off x="-3429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6200000" flipH="1">
            <a:off x="5715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311908" y="71414"/>
            <a:ext cx="27606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Sakkal Majalla" pitchFamily="2" charset="-78"/>
                <a:cs typeface="Sakkal Majalla" pitchFamily="2" charset="-78"/>
              </a:rPr>
              <a:t>- مراحل إنبات البذرة: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2876" y="1416040"/>
            <a:ext cx="9001156" cy="5842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- انتفاخ البذرة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تمزق قشرتها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ذلك بخروج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جذير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</a:t>
            </a:r>
            <a:endParaRPr lang="ar-MA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Simplified Arabic" pitchFamily="18" charset="-78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422525"/>
            <a:ext cx="9144000" cy="107791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- استطالة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السويق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و خروج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النبيتة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من التربة مع بروز زغب الامتصاص على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الجذير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</a:t>
            </a:r>
            <a:endParaRPr lang="ar-MA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Simplified Arabic" pitchFamily="18" charset="-78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2876" y="3915795"/>
            <a:ext cx="9001156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- ظهور الوريقات الأولى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بقاء الفلقتين على مستوى الساق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</a:t>
            </a:r>
            <a:endParaRPr lang="ar-MA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Simplified Arabic" pitchFamily="18" charset="-78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2844" y="4929198"/>
            <a:ext cx="9001156" cy="5842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rtl="1" eaLnBrk="0" hangingPunct="0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- ذبول الفلقتين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و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Simplified Arabic" pitchFamily="18" charset="-78"/>
                <a:cs typeface="Times New Roman" pitchFamily="18" charset="0"/>
              </a:rPr>
              <a:t> استطالة باقي أجزاء النبتة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</a:t>
            </a:r>
            <a:endParaRPr lang="ar-MA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Simplified Arabic" pitchFamily="18" charset="-7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7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16200000" flipH="1">
            <a:off x="-3429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6200000" flipH="1">
            <a:off x="5715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252621" y="71414"/>
            <a:ext cx="28200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Sakkal Majalla" pitchFamily="2" charset="-78"/>
                <a:cs typeface="Sakkal Majalla" pitchFamily="2" charset="-78"/>
              </a:rPr>
              <a:t>- دورة نمو نبات زهري: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428993" y="1214422"/>
            <a:ext cx="2143139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الذكرية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2844" y="1214422"/>
            <a:ext cx="321471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الأنثوية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428992" y="2000240"/>
            <a:ext cx="2143140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786446" y="2000240"/>
            <a:ext cx="328614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الأعضاء التناسلية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2844" y="2000240"/>
            <a:ext cx="3214709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428992" y="2714620"/>
            <a:ext cx="2143140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5786446" y="2714620"/>
            <a:ext cx="328614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الأمشاج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142844" y="2714620"/>
            <a:ext cx="3214709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786446" y="3429000"/>
            <a:ext cx="328614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الإخصاب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142844" y="3429000"/>
            <a:ext cx="542928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5786446" y="4143380"/>
            <a:ext cx="328614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إنبات البذرة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42844" y="4143380"/>
            <a:ext cx="542928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2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rot="16200000" flipH="1">
            <a:off x="-3429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16200000" flipH="1">
            <a:off x="5715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252621" y="71414"/>
            <a:ext cx="28200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Sakkal Majalla" pitchFamily="2" charset="-78"/>
                <a:cs typeface="Sakkal Majalla" pitchFamily="2" charset="-78"/>
              </a:rPr>
              <a:t>- دورة نمو نبات زهري:</a:t>
            </a:r>
            <a:endParaRPr lang="fr-FR" sz="3200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428993" y="1214422"/>
            <a:ext cx="2143139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الذكرية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2844" y="1214422"/>
            <a:ext cx="321471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الأنثوية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428992" y="2000240"/>
            <a:ext cx="2143140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786446" y="2000240"/>
            <a:ext cx="328614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الأعضاء التناسلية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2844" y="2000240"/>
            <a:ext cx="3214709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428992" y="2714620"/>
            <a:ext cx="2143140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5786446" y="2714620"/>
            <a:ext cx="328614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الأمشاج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142844" y="2714620"/>
            <a:ext cx="3214709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786446" y="3429000"/>
            <a:ext cx="328614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الإخصاب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142844" y="3429000"/>
            <a:ext cx="542928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5786446" y="4143380"/>
            <a:ext cx="328614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إنبات البذرة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42844" y="4143380"/>
            <a:ext cx="5429288" cy="5715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...</a:t>
            </a:r>
            <a:endParaRPr lang="fr-FR" sz="32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2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>
          <a:xfrm rot="16200000" flipH="1">
            <a:off x="-3429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6200000" flipH="1">
            <a:off x="5715000" y="3429000"/>
            <a:ext cx="6858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2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50"/>
          <p:cNvGrpSpPr>
            <a:grpSpLocks/>
          </p:cNvGrpSpPr>
          <p:nvPr/>
        </p:nvGrpSpPr>
        <p:grpSpPr bwMode="auto">
          <a:xfrm>
            <a:off x="8188325" y="2882900"/>
            <a:ext cx="381000" cy="2362200"/>
            <a:chOff x="5105400" y="3124994"/>
            <a:chExt cx="915194" cy="1524794"/>
          </a:xfrm>
        </p:grpSpPr>
        <p:cxnSp>
          <p:nvCxnSpPr>
            <p:cNvPr id="52" name="Connecteur droit 51"/>
            <p:cNvCxnSpPr/>
            <p:nvPr/>
          </p:nvCxnSpPr>
          <p:spPr>
            <a:xfrm rot="5400000">
              <a:off x="5258708" y="3886879"/>
              <a:ext cx="152377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/>
            <p:nvPr/>
          </p:nvCxnSpPr>
          <p:spPr>
            <a:xfrm rot="10800000">
              <a:off x="5105400" y="4647739"/>
              <a:ext cx="915194" cy="204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8439" name="ZoneTexte 12"/>
          <p:cNvSpPr txBox="1">
            <a:spLocks noChangeArrowheads="1"/>
          </p:cNvSpPr>
          <p:nvPr/>
        </p:nvSpPr>
        <p:spPr bwMode="auto">
          <a:xfrm>
            <a:off x="7924800" y="1752600"/>
            <a:ext cx="1143000" cy="354013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endParaRPr lang="ar-MA" sz="600" b="1" dirty="0"/>
          </a:p>
          <a:p>
            <a:pPr algn="ctr" rtl="1">
              <a:defRPr/>
            </a:pPr>
            <a:r>
              <a:rPr lang="ar-MA" sz="600" b="1" dirty="0"/>
              <a:t>...........................................</a:t>
            </a:r>
          </a:p>
          <a:p>
            <a:pPr algn="ctr" rtl="1">
              <a:defRPr/>
            </a:pPr>
            <a:endParaRPr lang="fr-FR" sz="500" b="1" dirty="0"/>
          </a:p>
        </p:txBody>
      </p:sp>
      <p:sp>
        <p:nvSpPr>
          <p:cNvPr id="18440" name="ZoneTexte 13"/>
          <p:cNvSpPr txBox="1">
            <a:spLocks noChangeArrowheads="1"/>
          </p:cNvSpPr>
          <p:nvPr/>
        </p:nvSpPr>
        <p:spPr bwMode="auto">
          <a:xfrm>
            <a:off x="7772400" y="2438400"/>
            <a:ext cx="1143000" cy="369888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endParaRPr lang="ar-MA" sz="600" b="1" dirty="0"/>
          </a:p>
          <a:p>
            <a:pPr algn="ctr" rtl="1">
              <a:defRPr/>
            </a:pPr>
            <a:r>
              <a:rPr lang="ar-MA" sz="600" b="1" dirty="0"/>
              <a:t>.............................................</a:t>
            </a:r>
          </a:p>
          <a:p>
            <a:pPr algn="ctr" rtl="1">
              <a:defRPr/>
            </a:pPr>
            <a:endParaRPr lang="fr-FR" sz="600" b="1" dirty="0"/>
          </a:p>
        </p:txBody>
      </p:sp>
      <p:sp>
        <p:nvSpPr>
          <p:cNvPr id="18441" name="ZoneTexte 14"/>
          <p:cNvSpPr txBox="1">
            <a:spLocks noChangeArrowheads="1"/>
          </p:cNvSpPr>
          <p:nvPr/>
        </p:nvSpPr>
        <p:spPr bwMode="auto">
          <a:xfrm>
            <a:off x="4495800" y="1828800"/>
            <a:ext cx="1295400" cy="369888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endParaRPr lang="ar-MA" sz="600" b="1" dirty="0"/>
          </a:p>
          <a:p>
            <a:pPr algn="r" rtl="1">
              <a:defRPr/>
            </a:pPr>
            <a:r>
              <a:rPr lang="ar-MA" sz="600" b="1" dirty="0"/>
              <a:t>.....................................................</a:t>
            </a:r>
          </a:p>
          <a:p>
            <a:pPr algn="r" rtl="1">
              <a:defRPr/>
            </a:pPr>
            <a:endParaRPr lang="fr-FR" sz="600" b="1" dirty="0"/>
          </a:p>
        </p:txBody>
      </p:sp>
      <p:sp>
        <p:nvSpPr>
          <p:cNvPr id="18442" name="ZoneTexte 15"/>
          <p:cNvSpPr txBox="1">
            <a:spLocks noChangeArrowheads="1"/>
          </p:cNvSpPr>
          <p:nvPr/>
        </p:nvSpPr>
        <p:spPr bwMode="auto">
          <a:xfrm>
            <a:off x="0" y="1828800"/>
            <a:ext cx="2095500" cy="369888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endParaRPr lang="ar-MA" sz="600" b="1" dirty="0"/>
          </a:p>
          <a:p>
            <a:pPr algn="ctr" rtl="1">
              <a:defRPr/>
            </a:pPr>
            <a:r>
              <a:rPr lang="ar-MA" sz="600" b="1" dirty="0"/>
              <a:t>.......................................................................................</a:t>
            </a:r>
          </a:p>
          <a:p>
            <a:pPr algn="ctr" rtl="1">
              <a:defRPr/>
            </a:pPr>
            <a:endParaRPr lang="fr-FR" sz="600" b="1" dirty="0"/>
          </a:p>
        </p:txBody>
      </p:sp>
      <p:sp>
        <p:nvSpPr>
          <p:cNvPr id="18449" name="ZoneTexte 23"/>
          <p:cNvSpPr txBox="1">
            <a:spLocks noChangeArrowheads="1"/>
          </p:cNvSpPr>
          <p:nvPr/>
        </p:nvSpPr>
        <p:spPr bwMode="auto">
          <a:xfrm>
            <a:off x="7162800" y="5040313"/>
            <a:ext cx="1066800" cy="369887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endParaRPr lang="ar-MA" sz="600" b="1" dirty="0"/>
          </a:p>
          <a:p>
            <a:pPr algn="ctr" rtl="1">
              <a:defRPr/>
            </a:pPr>
            <a:r>
              <a:rPr lang="ar-MA" sz="600" b="1" dirty="0"/>
              <a:t>..........................................</a:t>
            </a:r>
          </a:p>
          <a:p>
            <a:pPr algn="ctr" rtl="1">
              <a:defRPr/>
            </a:pPr>
            <a:endParaRPr lang="fr-FR" sz="600" b="1" dirty="0"/>
          </a:p>
        </p:txBody>
      </p:sp>
      <p:sp>
        <p:nvSpPr>
          <p:cNvPr id="18450" name="ZoneTexte 24"/>
          <p:cNvSpPr txBox="1">
            <a:spLocks noChangeArrowheads="1"/>
          </p:cNvSpPr>
          <p:nvPr/>
        </p:nvSpPr>
        <p:spPr bwMode="auto">
          <a:xfrm>
            <a:off x="7159625" y="5646738"/>
            <a:ext cx="1450975" cy="369887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endParaRPr lang="ar-MA" sz="600" b="1" dirty="0"/>
          </a:p>
          <a:p>
            <a:pPr algn="r" rtl="1">
              <a:defRPr/>
            </a:pPr>
            <a:r>
              <a:rPr lang="ar-MA" sz="600" b="1" dirty="0"/>
              <a:t>.........................................................</a:t>
            </a:r>
            <a:endParaRPr lang="ar-MA" sz="600" b="1"/>
          </a:p>
          <a:p>
            <a:pPr algn="r" rtl="1">
              <a:defRPr/>
            </a:pPr>
            <a:endParaRPr lang="fr-FR" sz="600" b="1" dirty="0"/>
          </a:p>
        </p:txBody>
      </p:sp>
      <p:grpSp>
        <p:nvGrpSpPr>
          <p:cNvPr id="3" name="Groupe 49"/>
          <p:cNvGrpSpPr>
            <a:grpSpLocks/>
          </p:cNvGrpSpPr>
          <p:nvPr/>
        </p:nvGrpSpPr>
        <p:grpSpPr bwMode="auto">
          <a:xfrm>
            <a:off x="8610600" y="2279650"/>
            <a:ext cx="457200" cy="3581400"/>
            <a:chOff x="5105400" y="3124994"/>
            <a:chExt cx="915194" cy="1524794"/>
          </a:xfrm>
        </p:grpSpPr>
        <p:cxnSp>
          <p:nvCxnSpPr>
            <p:cNvPr id="44" name="Connecteur droit 43"/>
            <p:cNvCxnSpPr/>
            <p:nvPr/>
          </p:nvCxnSpPr>
          <p:spPr>
            <a:xfrm rot="5400000">
              <a:off x="5258534" y="3887053"/>
              <a:ext cx="152411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 rot="10800000">
              <a:off x="5105400" y="4648436"/>
              <a:ext cx="915194" cy="135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5" name="Connecteur droit avec flèche 54"/>
          <p:cNvCxnSpPr/>
          <p:nvPr/>
        </p:nvCxnSpPr>
        <p:spPr bwMode="auto">
          <a:xfrm>
            <a:off x="2133600" y="2049463"/>
            <a:ext cx="2286000" cy="79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 bwMode="auto">
          <a:xfrm>
            <a:off x="5867400" y="1981200"/>
            <a:ext cx="2022475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endCxn id="18440" idx="1"/>
          </p:cNvCxnSpPr>
          <p:nvPr/>
        </p:nvCxnSpPr>
        <p:spPr bwMode="auto">
          <a:xfrm>
            <a:off x="5867400" y="1981200"/>
            <a:ext cx="1905000" cy="6413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 bwMode="auto">
          <a:xfrm rot="10800000">
            <a:off x="5991225" y="5243513"/>
            <a:ext cx="1143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 bwMode="auto">
          <a:xfrm rot="10800000">
            <a:off x="6005513" y="5924550"/>
            <a:ext cx="1157287" cy="190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 bwMode="auto">
          <a:xfrm rot="10800000" flipV="1">
            <a:off x="5562600" y="5251450"/>
            <a:ext cx="436563" cy="2778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 bwMode="auto">
          <a:xfrm rot="10800000">
            <a:off x="5562600" y="5619750"/>
            <a:ext cx="4572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 bwMode="auto">
          <a:xfrm rot="10800000">
            <a:off x="5257800" y="5570538"/>
            <a:ext cx="22860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e 96"/>
          <p:cNvGrpSpPr>
            <a:grpSpLocks/>
          </p:cNvGrpSpPr>
          <p:nvPr/>
        </p:nvGrpSpPr>
        <p:grpSpPr bwMode="auto">
          <a:xfrm>
            <a:off x="990600" y="4191000"/>
            <a:ext cx="358775" cy="1414463"/>
            <a:chOff x="1676400" y="5182394"/>
            <a:chExt cx="358343" cy="609600"/>
          </a:xfrm>
        </p:grpSpPr>
        <p:cxnSp>
          <p:nvCxnSpPr>
            <p:cNvPr id="93" name="Connecteur droit avec flèche 92"/>
            <p:cNvCxnSpPr/>
            <p:nvPr/>
          </p:nvCxnSpPr>
          <p:spPr>
            <a:xfrm rot="5400000" flipH="1" flipV="1">
              <a:off x="1372393" y="5486401"/>
              <a:ext cx="609600" cy="158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 rot="16200000" flipV="1">
              <a:off x="1855680" y="5612931"/>
              <a:ext cx="1368" cy="35675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12" name="Rectangle 111"/>
          <p:cNvSpPr/>
          <p:nvPr/>
        </p:nvSpPr>
        <p:spPr bwMode="auto">
          <a:xfrm>
            <a:off x="428596" y="6248400"/>
            <a:ext cx="8286808" cy="609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العنوان: خطاطة </a:t>
            </a:r>
            <a:r>
              <a:rPr lang="ar-MA" sz="3200" b="1" dirty="0" err="1">
                <a:ln>
                  <a:solidFill>
                    <a:sysClr val="windowText" lastClr="000000"/>
                  </a:solidFill>
                </a:ln>
              </a:rPr>
              <a:t>ل</a:t>
            </a:r>
            <a:r>
              <a:rPr lang="ar-SA" sz="3200" b="1" dirty="0">
                <a:ln>
                  <a:solidFill>
                    <a:sysClr val="windowText" lastClr="000000"/>
                  </a:solidFill>
                </a:ln>
              </a:rPr>
              <a:t>دورة النمو </a:t>
            </a:r>
            <a:r>
              <a:rPr lang="ar-MA" sz="3200" b="1" dirty="0">
                <a:ln>
                  <a:solidFill>
                    <a:sysClr val="windowText" lastClr="000000"/>
                  </a:solidFill>
                </a:ln>
              </a:rPr>
              <a:t>عند نبات زهري.</a:t>
            </a:r>
            <a:endParaRPr lang="fr-FR" sz="3200" b="1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16200000" flipV="1">
            <a:off x="319087" y="2962276"/>
            <a:ext cx="1357313" cy="47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rot="5400000">
            <a:off x="-3429000" y="3429000"/>
            <a:ext cx="6858000" cy="3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0" y="6856413"/>
            <a:ext cx="91440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 bwMode="auto">
          <a:xfrm rot="10800000">
            <a:off x="4191000" y="5637213"/>
            <a:ext cx="22860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 bwMode="auto">
          <a:xfrm rot="10800000">
            <a:off x="2133600" y="5638800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ZoneTexte 23"/>
          <p:cNvSpPr txBox="1">
            <a:spLocks noChangeArrowheads="1"/>
          </p:cNvSpPr>
          <p:nvPr/>
        </p:nvSpPr>
        <p:spPr bwMode="auto">
          <a:xfrm>
            <a:off x="5934075" y="5416550"/>
            <a:ext cx="1066800" cy="369888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endParaRPr lang="ar-MA" sz="600" b="1" dirty="0"/>
          </a:p>
          <a:p>
            <a:pPr algn="ctr" rtl="1">
              <a:defRPr/>
            </a:pPr>
            <a:r>
              <a:rPr lang="ar-MA" sz="600" b="1" dirty="0"/>
              <a:t>..........................................</a:t>
            </a:r>
          </a:p>
          <a:p>
            <a:pPr algn="ctr" rtl="1">
              <a:defRPr/>
            </a:pPr>
            <a:endParaRPr lang="fr-FR" sz="600" b="1" dirty="0"/>
          </a:p>
        </p:txBody>
      </p:sp>
      <p:sp>
        <p:nvSpPr>
          <p:cNvPr id="41" name="ZoneTexte 23"/>
          <p:cNvSpPr txBox="1">
            <a:spLocks noChangeArrowheads="1"/>
          </p:cNvSpPr>
          <p:nvPr/>
        </p:nvSpPr>
        <p:spPr bwMode="auto">
          <a:xfrm>
            <a:off x="4500563" y="5416550"/>
            <a:ext cx="781050" cy="369888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endParaRPr lang="ar-MA" sz="600" b="1" dirty="0"/>
          </a:p>
          <a:p>
            <a:pPr algn="ctr" rtl="1">
              <a:defRPr/>
            </a:pPr>
            <a:r>
              <a:rPr lang="ar-MA" sz="600" b="1" dirty="0"/>
              <a:t>............................</a:t>
            </a:r>
          </a:p>
          <a:p>
            <a:pPr algn="ctr" rtl="1">
              <a:defRPr/>
            </a:pPr>
            <a:endParaRPr lang="fr-FR" sz="600" b="1" dirty="0"/>
          </a:p>
        </p:txBody>
      </p:sp>
      <p:sp>
        <p:nvSpPr>
          <p:cNvPr id="42" name="ZoneTexte 24"/>
          <p:cNvSpPr txBox="1">
            <a:spLocks noChangeArrowheads="1"/>
          </p:cNvSpPr>
          <p:nvPr/>
        </p:nvSpPr>
        <p:spPr bwMode="auto">
          <a:xfrm>
            <a:off x="2500313" y="5429250"/>
            <a:ext cx="1571625" cy="369888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rtl="1">
              <a:defRPr/>
            </a:pPr>
            <a:endParaRPr lang="ar-MA" sz="600" b="1" dirty="0"/>
          </a:p>
          <a:p>
            <a:pPr algn="r" rtl="1">
              <a:defRPr/>
            </a:pPr>
            <a:r>
              <a:rPr lang="ar-MA" sz="600" b="1" dirty="0"/>
              <a:t>.........................................................</a:t>
            </a:r>
            <a:endParaRPr lang="ar-MA" sz="600" b="1"/>
          </a:p>
          <a:p>
            <a:pPr algn="r" rtl="1">
              <a:defRPr/>
            </a:pPr>
            <a:endParaRPr lang="fr-FR" sz="600" b="1" dirty="0"/>
          </a:p>
        </p:txBody>
      </p:sp>
      <p:sp>
        <p:nvSpPr>
          <p:cNvPr id="43" name="ZoneTexte 23"/>
          <p:cNvSpPr txBox="1">
            <a:spLocks noChangeArrowheads="1"/>
          </p:cNvSpPr>
          <p:nvPr/>
        </p:nvSpPr>
        <p:spPr bwMode="auto">
          <a:xfrm>
            <a:off x="1357313" y="5429250"/>
            <a:ext cx="781050" cy="369888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endParaRPr lang="ar-MA" sz="600" b="1" dirty="0"/>
          </a:p>
          <a:p>
            <a:pPr algn="ctr" rtl="1">
              <a:defRPr/>
            </a:pPr>
            <a:r>
              <a:rPr lang="ar-MA" sz="600" b="1" dirty="0"/>
              <a:t>............................</a:t>
            </a:r>
          </a:p>
          <a:p>
            <a:pPr algn="ctr" rtl="1">
              <a:defRPr/>
            </a:pPr>
            <a:endParaRPr lang="fr-FR" sz="600" b="1" dirty="0"/>
          </a:p>
        </p:txBody>
      </p:sp>
      <p:sp>
        <p:nvSpPr>
          <p:cNvPr id="47" name="ZoneTexte 23"/>
          <p:cNvSpPr txBox="1">
            <a:spLocks noChangeArrowheads="1"/>
          </p:cNvSpPr>
          <p:nvPr/>
        </p:nvSpPr>
        <p:spPr bwMode="auto">
          <a:xfrm>
            <a:off x="71438" y="4643438"/>
            <a:ext cx="857250" cy="369887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endParaRPr lang="ar-MA" sz="600" b="1" dirty="0"/>
          </a:p>
          <a:p>
            <a:pPr algn="ctr" rtl="1">
              <a:defRPr/>
            </a:pPr>
            <a:r>
              <a:rPr lang="ar-MA" sz="600" b="1" dirty="0"/>
              <a:t>............................</a:t>
            </a:r>
          </a:p>
          <a:p>
            <a:pPr algn="ctr" rtl="1">
              <a:defRPr/>
            </a:pPr>
            <a:endParaRPr lang="fr-FR" sz="600" b="1" dirty="0"/>
          </a:p>
        </p:txBody>
      </p:sp>
      <p:sp>
        <p:nvSpPr>
          <p:cNvPr id="54" name="ZoneTexte 15"/>
          <p:cNvSpPr txBox="1">
            <a:spLocks noChangeArrowheads="1"/>
          </p:cNvSpPr>
          <p:nvPr/>
        </p:nvSpPr>
        <p:spPr bwMode="auto">
          <a:xfrm>
            <a:off x="47625" y="3714750"/>
            <a:ext cx="2095500" cy="369888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endParaRPr lang="ar-MA" sz="600" b="1" dirty="0"/>
          </a:p>
          <a:p>
            <a:pPr algn="ctr" rtl="1">
              <a:defRPr/>
            </a:pPr>
            <a:r>
              <a:rPr lang="ar-MA" sz="600" b="1" dirty="0"/>
              <a:t>.......................................................................................</a:t>
            </a:r>
          </a:p>
          <a:p>
            <a:pPr algn="ctr" rtl="1">
              <a:defRPr/>
            </a:pPr>
            <a:endParaRPr lang="fr-FR" sz="600" b="1" dirty="0"/>
          </a:p>
        </p:txBody>
      </p:sp>
      <p:sp>
        <p:nvSpPr>
          <p:cNvPr id="56" name="ZoneTexte 23"/>
          <p:cNvSpPr txBox="1">
            <a:spLocks noChangeArrowheads="1"/>
          </p:cNvSpPr>
          <p:nvPr/>
        </p:nvSpPr>
        <p:spPr bwMode="auto">
          <a:xfrm>
            <a:off x="71438" y="2857500"/>
            <a:ext cx="857250" cy="379413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>
              <a:defRPr/>
            </a:pPr>
            <a:endParaRPr lang="ar-MA" sz="600" b="1" dirty="0"/>
          </a:p>
          <a:p>
            <a:pPr algn="ctr" rtl="1">
              <a:defRPr/>
            </a:pPr>
            <a:r>
              <a:rPr lang="ar-MA" sz="600" b="1" dirty="0"/>
              <a:t>............................</a:t>
            </a:r>
          </a:p>
          <a:p>
            <a:pPr algn="ctr" rtl="1">
              <a:defRPr/>
            </a:pPr>
            <a:endParaRPr lang="fr-FR" sz="600" b="1" dirty="0"/>
          </a:p>
        </p:txBody>
      </p:sp>
    </p:spTree>
    <p:extLst>
      <p:ext uri="{BB962C8B-B14F-4D97-AF65-F5344CB8AC3E}">
        <p14:creationId xmlns:p14="http://schemas.microsoft.com/office/powerpoint/2010/main" val="65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1" grpId="0" animBg="1"/>
      <p:bldP spid="18442" grpId="0" animBg="1"/>
      <p:bldP spid="18449" grpId="0" animBg="1"/>
      <p:bldP spid="18450" grpId="0" animBg="1"/>
      <p:bldP spid="40" grpId="0" animBg="1"/>
      <p:bldP spid="41" grpId="0" animBg="1"/>
      <p:bldP spid="42" grpId="0" animBg="1"/>
      <p:bldP spid="43" grpId="0" animBg="1"/>
      <p:bldP spid="47" grpId="0" animBg="1"/>
      <p:bldP spid="54" grpId="0" animBg="1"/>
      <p:bldP spid="5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Affichage à l'écran (4:3)</PresentationFormat>
  <Paragraphs>99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mohamed</dc:creator>
  <cp:lastModifiedBy>mohamed</cp:lastModifiedBy>
  <cp:revision>1</cp:revision>
  <dcterms:created xsi:type="dcterms:W3CDTF">2016-01-25T21:27:21Z</dcterms:created>
  <dcterms:modified xsi:type="dcterms:W3CDTF">2016-01-25T21:28:28Z</dcterms:modified>
</cp:coreProperties>
</file>