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71" r:id="rId7"/>
    <p:sldId id="262" r:id="rId8"/>
    <p:sldId id="260" r:id="rId9"/>
    <p:sldId id="264" r:id="rId10"/>
    <p:sldId id="265" r:id="rId11"/>
    <p:sldId id="266" r:id="rId12"/>
    <p:sldId id="267" r:id="rId13"/>
    <p:sldId id="273" r:id="rId14"/>
    <p:sldId id="274" r:id="rId15"/>
    <p:sldId id="269" r:id="rId16"/>
    <p:sldId id="275" r:id="rId17"/>
    <p:sldId id="270" r:id="rId18"/>
    <p:sldId id="278" r:id="rId19"/>
    <p:sldId id="279" r:id="rId20"/>
    <p:sldId id="280" r:id="rId21"/>
    <p:sldId id="276"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6C9EE4-905F-46D9-9355-46552D8CFD00}" type="datetimeFigureOut">
              <a:rPr lang="fr-FR" smtClean="0"/>
              <a:t>16/08/2017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217035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6C9EE4-905F-46D9-9355-46552D8CFD00}" type="datetimeFigureOut">
              <a:rPr lang="fr-FR" smtClean="0"/>
              <a:t>16/08/2017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30335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6C9EE4-905F-46D9-9355-46552D8CFD00}" type="datetimeFigureOut">
              <a:rPr lang="fr-FR" smtClean="0"/>
              <a:t>16/08/2017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131077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6C9EE4-905F-46D9-9355-46552D8CFD00}" type="datetimeFigureOut">
              <a:rPr lang="fr-FR" smtClean="0"/>
              <a:t>16/08/2017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269452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6C9EE4-905F-46D9-9355-46552D8CFD00}" type="datetimeFigureOut">
              <a:rPr lang="fr-FR" smtClean="0"/>
              <a:t>16/08/2017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47738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6C9EE4-905F-46D9-9355-46552D8CFD00}" type="datetimeFigureOut">
              <a:rPr lang="fr-FR" smtClean="0"/>
              <a:t>16/08/2017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3370305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6C9EE4-905F-46D9-9355-46552D8CFD00}" type="datetimeFigureOut">
              <a:rPr lang="fr-FR" smtClean="0"/>
              <a:t>16/08/2017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1849460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6C9EE4-905F-46D9-9355-46552D8CFD00}" type="datetimeFigureOut">
              <a:rPr lang="fr-FR" smtClean="0"/>
              <a:t>16/08/2017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258804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6C9EE4-905F-46D9-9355-46552D8CFD00}" type="datetimeFigureOut">
              <a:rPr lang="fr-FR" smtClean="0"/>
              <a:t>16/08/2017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200196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6C9EE4-905F-46D9-9355-46552D8CFD00}" type="datetimeFigureOut">
              <a:rPr lang="fr-FR" smtClean="0"/>
              <a:t>16/08/2017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1408912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6C9EE4-905F-46D9-9355-46552D8CFD00}" type="datetimeFigureOut">
              <a:rPr lang="fr-FR" smtClean="0"/>
              <a:t>16/08/2017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980992-9B83-462A-88FE-5582CE1710C5}" type="slidenum">
              <a:rPr lang="fr-FR" smtClean="0"/>
              <a:t>‹N°›</a:t>
            </a:fld>
            <a:endParaRPr lang="fr-FR"/>
          </a:p>
        </p:txBody>
      </p:sp>
    </p:spTree>
    <p:extLst>
      <p:ext uri="{BB962C8B-B14F-4D97-AF65-F5344CB8AC3E}">
        <p14:creationId xmlns:p14="http://schemas.microsoft.com/office/powerpoint/2010/main" val="120349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C9EE4-905F-46D9-9355-46552D8CFD00}" type="datetimeFigureOut">
              <a:rPr lang="fr-FR" smtClean="0"/>
              <a:t>16/08/2017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80992-9B83-462A-88FE-5582CE1710C5}" type="slidenum">
              <a:rPr lang="fr-FR" smtClean="0"/>
              <a:t>‹N°›</a:t>
            </a:fld>
            <a:endParaRPr lang="fr-FR"/>
          </a:p>
        </p:txBody>
      </p:sp>
    </p:spTree>
    <p:extLst>
      <p:ext uri="{BB962C8B-B14F-4D97-AF65-F5344CB8AC3E}">
        <p14:creationId xmlns:p14="http://schemas.microsoft.com/office/powerpoint/2010/main" val="3130132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548680"/>
            <a:ext cx="7772400" cy="1470025"/>
          </a:xfrm>
        </p:spPr>
        <p:txBody>
          <a:bodyPr>
            <a:normAutofit fontScale="90000"/>
          </a:bodyPr>
          <a:lstStyle/>
          <a:p>
            <a:pPr>
              <a:lnSpc>
                <a:spcPct val="150000"/>
              </a:lnSpc>
            </a:pPr>
            <a:r>
              <a:rPr lang="fr-FR" sz="6600" dirty="0" smtClean="0">
                <a:latin typeface="Fette Mikado" pitchFamily="2" charset="0"/>
              </a:rPr>
              <a:t>Fichier de conjugaison</a:t>
            </a:r>
            <a:br>
              <a:rPr lang="fr-FR" sz="6600" dirty="0" smtClean="0">
                <a:latin typeface="Fette Mikado" pitchFamily="2" charset="0"/>
              </a:rPr>
            </a:br>
            <a:r>
              <a:rPr lang="fr-FR" sz="4000" dirty="0" smtClean="0">
                <a:latin typeface="Fette Mikado" pitchFamily="2" charset="0"/>
              </a:rPr>
              <a:t>CM2</a:t>
            </a:r>
            <a:endParaRPr lang="fr-FR" sz="6600" dirty="0">
              <a:latin typeface="Fette Mikado" pitchFamily="2" charset="0"/>
            </a:endParaRPr>
          </a:p>
        </p:txBody>
      </p:sp>
      <p:sp>
        <p:nvSpPr>
          <p:cNvPr id="3" name="Sous-titre 2"/>
          <p:cNvSpPr>
            <a:spLocks noGrp="1"/>
          </p:cNvSpPr>
          <p:nvPr>
            <p:ph type="subTitle" idx="1"/>
          </p:nvPr>
        </p:nvSpPr>
        <p:spPr>
          <a:xfrm>
            <a:off x="251520" y="4869160"/>
            <a:ext cx="6400800" cy="1752600"/>
          </a:xfrm>
        </p:spPr>
        <p:txBody>
          <a:bodyPr>
            <a:normAutofit/>
          </a:bodyPr>
          <a:lstStyle/>
          <a:p>
            <a:endParaRPr lang="fr-FR" dirty="0" smtClean="0"/>
          </a:p>
          <a:p>
            <a:pPr algn="l"/>
            <a:r>
              <a:rPr lang="fr-FR" dirty="0" smtClean="0">
                <a:solidFill>
                  <a:schemeClr val="tx1"/>
                </a:solidFill>
                <a:latin typeface="Fette Mikado" pitchFamily="2" charset="0"/>
              </a:rPr>
              <a:t>Prénom ________________</a:t>
            </a:r>
            <a:endParaRPr lang="fr-FR" dirty="0">
              <a:solidFill>
                <a:schemeClr val="tx1"/>
              </a:solidFill>
              <a:latin typeface="Fette Mikado" pitchFamily="2" charset="0"/>
            </a:endParaRPr>
          </a:p>
        </p:txBody>
      </p:sp>
      <p:sp>
        <p:nvSpPr>
          <p:cNvPr id="4" name="Rectangle à coins arrondis 3"/>
          <p:cNvSpPr>
            <a:spLocks noChangeAspect="1"/>
          </p:cNvSpPr>
          <p:nvPr/>
        </p:nvSpPr>
        <p:spPr>
          <a:xfrm>
            <a:off x="7812360" y="5229200"/>
            <a:ext cx="1080000" cy="108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4400" dirty="0" smtClean="0">
                <a:latin typeface="Fette Mikado" pitchFamily="2" charset="0"/>
              </a:rPr>
              <a:t>1</a:t>
            </a:r>
            <a:endParaRPr lang="fr-FR" sz="4400" dirty="0">
              <a:latin typeface="Fette Mikado" pitchFamily="2"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9511" y="2708920"/>
            <a:ext cx="2624977" cy="1728000"/>
          </a:xfrm>
          <a:prstGeom prst="rect">
            <a:avLst/>
          </a:prstGeom>
        </p:spPr>
      </p:pic>
    </p:spTree>
    <p:extLst>
      <p:ext uri="{BB962C8B-B14F-4D97-AF65-F5344CB8AC3E}">
        <p14:creationId xmlns:p14="http://schemas.microsoft.com/office/powerpoint/2010/main" val="1335803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352928" cy="1015663"/>
          </a:xfrm>
          <a:prstGeom prst="rect">
            <a:avLst/>
          </a:prstGeom>
          <a:noFill/>
          <a:ln w="3175">
            <a:solidFill>
              <a:schemeClr val="tx1"/>
            </a:solidFill>
          </a:ln>
        </p:spPr>
        <p:txBody>
          <a:bodyPr wrap="square" rtlCol="0">
            <a:spAutoFit/>
          </a:bodyPr>
          <a:lstStyle/>
          <a:p>
            <a:pPr>
              <a:lnSpc>
                <a:spcPct val="150000"/>
              </a:lnSpc>
            </a:pPr>
            <a:r>
              <a:rPr lang="fr-FR" sz="2000" dirty="0">
                <a:latin typeface="OpenDyslexic" pitchFamily="50" charset="0"/>
              </a:rPr>
              <a:t>Réécris chaque phrase en la mettant </a:t>
            </a:r>
            <a:r>
              <a:rPr lang="fr-FR" sz="2000" b="1" dirty="0">
                <a:latin typeface="OpenDyslexic" pitchFamily="50" charset="0"/>
              </a:rPr>
              <a:t>au présent </a:t>
            </a:r>
            <a:r>
              <a:rPr lang="fr-FR" sz="2000" dirty="0">
                <a:latin typeface="OpenDyslexic" pitchFamily="50" charset="0"/>
              </a:rPr>
              <a:t>et  à la personne demandée. Fais les transformations nécessaires. </a:t>
            </a: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14</a:t>
            </a:r>
            <a:endParaRPr lang="fr-FR" sz="2400" dirty="0">
              <a:latin typeface="Fette Mikado" pitchFamily="2" charset="0"/>
            </a:endParaRPr>
          </a:p>
        </p:txBody>
      </p:sp>
      <p:sp>
        <p:nvSpPr>
          <p:cNvPr id="7" name="ZoneTexte 6"/>
          <p:cNvSpPr txBox="1"/>
          <p:nvPr/>
        </p:nvSpPr>
        <p:spPr>
          <a:xfrm>
            <a:off x="251520" y="1268760"/>
            <a:ext cx="8640960" cy="5170646"/>
          </a:xfrm>
          <a:prstGeom prst="rect">
            <a:avLst/>
          </a:prstGeom>
          <a:noFill/>
        </p:spPr>
        <p:txBody>
          <a:bodyPr wrap="square" rtlCol="0">
            <a:spAutoFit/>
          </a:bodyPr>
          <a:lstStyle/>
          <a:p>
            <a:pPr>
              <a:lnSpc>
                <a:spcPct val="150000"/>
              </a:lnSpc>
            </a:pPr>
            <a:r>
              <a:rPr lang="fr-FR" sz="2000" dirty="0" smtClean="0">
                <a:latin typeface="OpenDyslexic" pitchFamily="50" charset="0"/>
              </a:rPr>
              <a:t>Tu </a:t>
            </a:r>
            <a:r>
              <a:rPr lang="fr-FR" sz="2000" b="1" dirty="0" smtClean="0">
                <a:latin typeface="OpenDyslexic" pitchFamily="50" charset="0"/>
              </a:rPr>
              <a:t>remettra</a:t>
            </a:r>
            <a:r>
              <a:rPr lang="fr-FR" sz="2000" dirty="0" smtClean="0">
                <a:latin typeface="OpenDyslexic" pitchFamily="50" charset="0"/>
              </a:rPr>
              <a:t>s les images en ordre et tu les </a:t>
            </a:r>
            <a:r>
              <a:rPr lang="fr-FR" sz="2000" b="1" dirty="0" smtClean="0">
                <a:latin typeface="OpenDyslexic" pitchFamily="50" charset="0"/>
              </a:rPr>
              <a:t>colleras</a:t>
            </a:r>
            <a:r>
              <a:rPr lang="fr-FR" sz="2000" dirty="0" smtClean="0">
                <a:latin typeface="OpenDyslexic" pitchFamily="50" charset="0"/>
              </a:rPr>
              <a:t>.</a:t>
            </a:r>
          </a:p>
          <a:p>
            <a:pPr>
              <a:lnSpc>
                <a:spcPct val="150000"/>
              </a:lnSpc>
            </a:pPr>
            <a:r>
              <a:rPr lang="fr-FR" sz="2000" dirty="0" smtClean="0">
                <a:latin typeface="OpenDyslexic" pitchFamily="50" charset="0"/>
              </a:rPr>
              <a:t>Vous _____________________________________________</a:t>
            </a:r>
          </a:p>
          <a:p>
            <a:pPr>
              <a:lnSpc>
                <a:spcPct val="150000"/>
              </a:lnSpc>
            </a:pPr>
            <a:r>
              <a:rPr lang="fr-FR" sz="2000" dirty="0" smtClean="0">
                <a:latin typeface="OpenDyslexic" pitchFamily="50" charset="0"/>
              </a:rPr>
              <a:t>Il _______________________________________________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J’</a:t>
            </a:r>
            <a:r>
              <a:rPr lang="fr-FR" sz="2000" b="1" dirty="0" smtClean="0">
                <a:latin typeface="OpenDyslexic" pitchFamily="50" charset="0"/>
              </a:rPr>
              <a:t>ai</a:t>
            </a:r>
            <a:r>
              <a:rPr lang="fr-FR" sz="2000" dirty="0" smtClean="0">
                <a:latin typeface="OpenDyslexic" pitchFamily="50" charset="0"/>
              </a:rPr>
              <a:t> </a:t>
            </a:r>
            <a:r>
              <a:rPr lang="fr-FR" sz="2000" b="1" dirty="0" smtClean="0">
                <a:latin typeface="OpenDyslexic" pitchFamily="50" charset="0"/>
              </a:rPr>
              <a:t>perdu</a:t>
            </a:r>
            <a:r>
              <a:rPr lang="fr-FR" sz="2000" dirty="0" smtClean="0">
                <a:latin typeface="OpenDyslexic" pitchFamily="50" charset="0"/>
              </a:rPr>
              <a:t> aux cartes et je </a:t>
            </a:r>
            <a:r>
              <a:rPr lang="fr-FR" sz="2000" b="1" dirty="0" smtClean="0">
                <a:latin typeface="OpenDyslexic" pitchFamily="50" charset="0"/>
              </a:rPr>
              <a:t>dois</a:t>
            </a:r>
            <a:r>
              <a:rPr lang="fr-FR" sz="2000" dirty="0" smtClean="0">
                <a:latin typeface="OpenDyslexic" pitchFamily="50" charset="0"/>
              </a:rPr>
              <a:t> faire un gage.</a:t>
            </a:r>
          </a:p>
          <a:p>
            <a:pPr>
              <a:lnSpc>
                <a:spcPct val="150000"/>
              </a:lnSpc>
            </a:pPr>
            <a:r>
              <a:rPr lang="fr-FR" sz="2000" dirty="0" smtClean="0">
                <a:latin typeface="OpenDyslexic" pitchFamily="50" charset="0"/>
              </a:rPr>
              <a:t>Elle ______________________________________________</a:t>
            </a:r>
          </a:p>
          <a:p>
            <a:pPr>
              <a:lnSpc>
                <a:spcPct val="150000"/>
              </a:lnSpc>
            </a:pPr>
            <a:r>
              <a:rPr lang="fr-FR" sz="2000" dirty="0">
                <a:latin typeface="OpenDyslexic" pitchFamily="50" charset="0"/>
              </a:rPr>
              <a:t>N</a:t>
            </a:r>
            <a:r>
              <a:rPr lang="fr-FR" sz="2000" dirty="0" smtClean="0">
                <a:latin typeface="OpenDyslexic" pitchFamily="50" charset="0"/>
              </a:rPr>
              <a:t>ous 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Elles </a:t>
            </a:r>
            <a:r>
              <a:rPr lang="fr-FR" sz="2000" b="1" dirty="0" smtClean="0">
                <a:latin typeface="OpenDyslexic" pitchFamily="50" charset="0"/>
              </a:rPr>
              <a:t>partiront</a:t>
            </a:r>
            <a:r>
              <a:rPr lang="fr-FR" sz="2000" dirty="0" smtClean="0">
                <a:latin typeface="OpenDyslexic" pitchFamily="50" charset="0"/>
              </a:rPr>
              <a:t> demain dès l’aube et </a:t>
            </a:r>
            <a:r>
              <a:rPr lang="fr-FR" sz="2000" b="1" dirty="0" smtClean="0">
                <a:latin typeface="OpenDyslexic" pitchFamily="50" charset="0"/>
              </a:rPr>
              <a:t>prendront</a:t>
            </a:r>
            <a:r>
              <a:rPr lang="fr-FR" sz="2000" dirty="0" smtClean="0">
                <a:latin typeface="OpenDyslexic" pitchFamily="50" charset="0"/>
              </a:rPr>
              <a:t> l’avion.</a:t>
            </a:r>
          </a:p>
          <a:p>
            <a:pPr>
              <a:lnSpc>
                <a:spcPct val="150000"/>
              </a:lnSpc>
            </a:pPr>
            <a:r>
              <a:rPr lang="fr-FR" sz="2000" dirty="0" smtClean="0">
                <a:latin typeface="OpenDyslexic" pitchFamily="50" charset="0"/>
              </a:rPr>
              <a:t>Tu _____________________________________________</a:t>
            </a:r>
          </a:p>
          <a:p>
            <a:pPr>
              <a:lnSpc>
                <a:spcPct val="150000"/>
              </a:lnSpc>
            </a:pPr>
            <a:r>
              <a:rPr lang="fr-FR" sz="2000" dirty="0" smtClean="0">
                <a:latin typeface="OpenDyslexic" pitchFamily="50" charset="0"/>
              </a:rPr>
              <a:t>Ils _______________________________________________</a:t>
            </a:r>
            <a:endParaRPr lang="fr-FR" sz="2000" dirty="0">
              <a:latin typeface="OpenDyslexic" pitchFamily="50" charset="0"/>
            </a:endParaRPr>
          </a:p>
        </p:txBody>
      </p:sp>
    </p:spTree>
    <p:extLst>
      <p:ext uri="{BB962C8B-B14F-4D97-AF65-F5344CB8AC3E}">
        <p14:creationId xmlns:p14="http://schemas.microsoft.com/office/powerpoint/2010/main" val="1031853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424936" cy="1015663"/>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ce texte en remplaçant « Frédéric » par «</a:t>
            </a:r>
            <a:r>
              <a:rPr lang="fr-FR" sz="2000" dirty="0">
                <a:latin typeface="OpenDyslexic" pitchFamily="50" charset="0"/>
              </a:rPr>
              <a:t>  </a:t>
            </a:r>
            <a:r>
              <a:rPr lang="fr-FR" sz="2000" dirty="0" smtClean="0">
                <a:latin typeface="OpenDyslexic" pitchFamily="50" charset="0"/>
              </a:rPr>
              <a:t>Frédéric et moi » . Fais toutes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4</a:t>
            </a:r>
            <a:endParaRPr lang="fr-FR" sz="2400" dirty="0">
              <a:latin typeface="Fette Mikado" pitchFamily="2" charset="0"/>
            </a:endParaRPr>
          </a:p>
        </p:txBody>
      </p:sp>
      <p:sp>
        <p:nvSpPr>
          <p:cNvPr id="6" name="ZoneTexte 5"/>
          <p:cNvSpPr txBox="1"/>
          <p:nvPr/>
        </p:nvSpPr>
        <p:spPr>
          <a:xfrm>
            <a:off x="251520" y="1412776"/>
            <a:ext cx="8640960" cy="4247317"/>
          </a:xfrm>
          <a:prstGeom prst="rect">
            <a:avLst/>
          </a:prstGeom>
          <a:noFill/>
        </p:spPr>
        <p:txBody>
          <a:bodyPr wrap="square" rtlCol="0">
            <a:spAutoFit/>
          </a:bodyPr>
          <a:lstStyle/>
          <a:p>
            <a:pPr>
              <a:lnSpc>
                <a:spcPct val="150000"/>
              </a:lnSpc>
            </a:pPr>
            <a:r>
              <a:rPr lang="fr-FR" sz="2000" dirty="0">
                <a:latin typeface="OpenDyslexic" pitchFamily="50" charset="0"/>
              </a:rPr>
              <a:t>Frédéric </a:t>
            </a:r>
            <a:r>
              <a:rPr lang="fr-FR" sz="2000" b="1" dirty="0">
                <a:latin typeface="OpenDyslexic" pitchFamily="50" charset="0"/>
              </a:rPr>
              <a:t>avance</a:t>
            </a:r>
            <a:r>
              <a:rPr lang="fr-FR" sz="2000" dirty="0">
                <a:latin typeface="OpenDyslexic" pitchFamily="50" charset="0"/>
              </a:rPr>
              <a:t> jusqu’au portillon. </a:t>
            </a:r>
          </a:p>
          <a:p>
            <a:pPr>
              <a:lnSpc>
                <a:spcPct val="150000"/>
              </a:lnSpc>
            </a:pPr>
            <a:r>
              <a:rPr lang="fr-FR" sz="2000" dirty="0">
                <a:latin typeface="OpenDyslexic" pitchFamily="50" charset="0"/>
              </a:rPr>
              <a:t>Arrivé là, il </a:t>
            </a:r>
            <a:r>
              <a:rPr lang="fr-FR" sz="2000" b="1" dirty="0">
                <a:latin typeface="OpenDyslexic" pitchFamily="50" charset="0"/>
              </a:rPr>
              <a:t>saute</a:t>
            </a:r>
            <a:r>
              <a:rPr lang="fr-FR" sz="2000" dirty="0">
                <a:latin typeface="OpenDyslexic" pitchFamily="50" charset="0"/>
              </a:rPr>
              <a:t> à pieds joints dans la </a:t>
            </a:r>
            <a:r>
              <a:rPr lang="fr-FR" sz="2000" dirty="0" smtClean="0">
                <a:latin typeface="OpenDyslexic" pitchFamily="50" charset="0"/>
              </a:rPr>
              <a:t>neige. </a:t>
            </a:r>
            <a:r>
              <a:rPr lang="fr-FR" sz="2000" dirty="0">
                <a:latin typeface="OpenDyslexic" pitchFamily="50" charset="0"/>
              </a:rPr>
              <a:t>Puis il </a:t>
            </a:r>
            <a:r>
              <a:rPr lang="fr-FR" sz="2000" b="1" dirty="0">
                <a:latin typeface="OpenDyslexic" pitchFamily="50" charset="0"/>
              </a:rPr>
              <a:t>fait</a:t>
            </a:r>
            <a:r>
              <a:rPr lang="fr-FR" sz="2000" dirty="0">
                <a:latin typeface="OpenDyslexic" pitchFamily="50" charset="0"/>
              </a:rPr>
              <a:t> un grand pas prudent, </a:t>
            </a:r>
            <a:r>
              <a:rPr lang="fr-FR" sz="2000" b="1" dirty="0">
                <a:latin typeface="OpenDyslexic" pitchFamily="50" charset="0"/>
              </a:rPr>
              <a:t>se retourne </a:t>
            </a:r>
            <a:r>
              <a:rPr lang="fr-FR" sz="2000" dirty="0">
                <a:latin typeface="OpenDyslexic" pitchFamily="50" charset="0"/>
              </a:rPr>
              <a:t>accroupi, et </a:t>
            </a:r>
            <a:r>
              <a:rPr lang="fr-FR" sz="2000" b="1" dirty="0">
                <a:latin typeface="OpenDyslexic" pitchFamily="50" charset="0"/>
              </a:rPr>
              <a:t>voit</a:t>
            </a:r>
            <a:r>
              <a:rPr lang="fr-FR" sz="2000" dirty="0">
                <a:latin typeface="OpenDyslexic" pitchFamily="50" charset="0"/>
              </a:rPr>
              <a:t> son empreinte. Il </a:t>
            </a:r>
            <a:r>
              <a:rPr lang="fr-FR" sz="2000" b="1" dirty="0">
                <a:latin typeface="OpenDyslexic" pitchFamily="50" charset="0"/>
              </a:rPr>
              <a:t>est</a:t>
            </a:r>
            <a:r>
              <a:rPr lang="fr-FR" sz="2000" dirty="0">
                <a:latin typeface="OpenDyslexic" pitchFamily="50" charset="0"/>
              </a:rPr>
              <a:t> satisfait. Il </a:t>
            </a:r>
            <a:r>
              <a:rPr lang="fr-FR" sz="2000" b="1" dirty="0">
                <a:latin typeface="OpenDyslexic" pitchFamily="50" charset="0"/>
              </a:rPr>
              <a:t>renverse</a:t>
            </a:r>
            <a:r>
              <a:rPr lang="fr-FR" sz="2000" dirty="0">
                <a:latin typeface="OpenDyslexic" pitchFamily="50" charset="0"/>
              </a:rPr>
              <a:t> la tête en arrière autant qu’il le </a:t>
            </a:r>
            <a:r>
              <a:rPr lang="fr-FR" sz="2000" b="1" dirty="0">
                <a:latin typeface="OpenDyslexic" pitchFamily="50" charset="0"/>
              </a:rPr>
              <a:t>peut</a:t>
            </a:r>
            <a:r>
              <a:rPr lang="fr-FR" sz="2000" dirty="0">
                <a:latin typeface="OpenDyslexic" pitchFamily="50" charset="0"/>
              </a:rPr>
              <a:t> et </a:t>
            </a:r>
            <a:r>
              <a:rPr lang="fr-FR" sz="2000" b="1" dirty="0">
                <a:latin typeface="OpenDyslexic" pitchFamily="50" charset="0"/>
              </a:rPr>
              <a:t>ouvre</a:t>
            </a:r>
            <a:r>
              <a:rPr lang="fr-FR" sz="2000" dirty="0">
                <a:latin typeface="OpenDyslexic" pitchFamily="50" charset="0"/>
              </a:rPr>
              <a:t> la bouche pour y laisser entrer la neige. Il </a:t>
            </a:r>
            <a:r>
              <a:rPr lang="fr-FR" sz="2000" b="1" dirty="0">
                <a:latin typeface="OpenDyslexic" pitchFamily="50" charset="0"/>
              </a:rPr>
              <a:t>tire</a:t>
            </a:r>
            <a:r>
              <a:rPr lang="fr-FR" sz="2000" dirty="0">
                <a:latin typeface="OpenDyslexic" pitchFamily="50" charset="0"/>
              </a:rPr>
              <a:t> même la langue pour attraper des flocons et il </a:t>
            </a:r>
            <a:r>
              <a:rPr lang="fr-FR" sz="2000" b="1" dirty="0">
                <a:latin typeface="OpenDyslexic" pitchFamily="50" charset="0"/>
              </a:rPr>
              <a:t>reste</a:t>
            </a:r>
            <a:r>
              <a:rPr lang="fr-FR" sz="2000" dirty="0">
                <a:latin typeface="OpenDyslexic" pitchFamily="50" charset="0"/>
              </a:rPr>
              <a:t> ainsi un moment, avalant la neige à pleine bouche. Au bout d’un moment, il </a:t>
            </a:r>
            <a:r>
              <a:rPr lang="fr-FR" sz="2000" b="1" dirty="0">
                <a:latin typeface="OpenDyslexic" pitchFamily="50" charset="0"/>
              </a:rPr>
              <a:t>jette</a:t>
            </a:r>
            <a:r>
              <a:rPr lang="fr-FR" sz="2000" dirty="0">
                <a:latin typeface="OpenDyslexic" pitchFamily="50" charset="0"/>
              </a:rPr>
              <a:t> encore les yeux derrière lui, admirant sa trace.</a:t>
            </a:r>
          </a:p>
        </p:txBody>
      </p:sp>
    </p:spTree>
    <p:extLst>
      <p:ext uri="{BB962C8B-B14F-4D97-AF65-F5344CB8AC3E}">
        <p14:creationId xmlns:p14="http://schemas.microsoft.com/office/powerpoint/2010/main" val="9449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208912" cy="1477328"/>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ce texte en remplaçant « Nous, les </a:t>
            </a:r>
            <a:r>
              <a:rPr lang="fr-FR" sz="2000" dirty="0" err="1" smtClean="0">
                <a:latin typeface="OpenDyslexic" pitchFamily="50" charset="0"/>
              </a:rPr>
              <a:t>Stonks</a:t>
            </a:r>
            <a:r>
              <a:rPr lang="fr-FR" sz="2000" dirty="0" smtClean="0">
                <a:latin typeface="OpenDyslexic" pitchFamily="50" charset="0"/>
              </a:rPr>
              <a:t> » par «  Vous, les </a:t>
            </a:r>
            <a:r>
              <a:rPr lang="fr-FR" sz="2000" dirty="0" err="1" smtClean="0">
                <a:latin typeface="OpenDyslexic" pitchFamily="50" charset="0"/>
              </a:rPr>
              <a:t>Stonks</a:t>
            </a:r>
            <a:r>
              <a:rPr lang="fr-FR" sz="2000" dirty="0" smtClean="0">
                <a:latin typeface="OpenDyslexic" pitchFamily="50" charset="0"/>
              </a:rPr>
              <a:t> ». Fais toutes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15</a:t>
            </a:r>
            <a:endParaRPr lang="fr-FR" sz="2400" dirty="0">
              <a:latin typeface="Fette Mikado" pitchFamily="2" charset="0"/>
            </a:endParaRPr>
          </a:p>
        </p:txBody>
      </p:sp>
      <p:sp>
        <p:nvSpPr>
          <p:cNvPr id="6" name="ZoneTexte 5"/>
          <p:cNvSpPr txBox="1"/>
          <p:nvPr/>
        </p:nvSpPr>
        <p:spPr>
          <a:xfrm>
            <a:off x="215516" y="2132856"/>
            <a:ext cx="8712968" cy="2338589"/>
          </a:xfrm>
          <a:prstGeom prst="rect">
            <a:avLst/>
          </a:prstGeom>
          <a:noFill/>
        </p:spPr>
        <p:txBody>
          <a:bodyPr wrap="square" rtlCol="0">
            <a:spAutoFit/>
          </a:bodyPr>
          <a:lstStyle/>
          <a:p>
            <a:pPr>
              <a:lnSpc>
                <a:spcPct val="150000"/>
              </a:lnSpc>
            </a:pPr>
            <a:r>
              <a:rPr lang="fr-FR" sz="2000" dirty="0">
                <a:latin typeface="OpenDyslexic" pitchFamily="50" charset="0"/>
              </a:rPr>
              <a:t>Dimanche prochain, nous, les </a:t>
            </a:r>
            <a:r>
              <a:rPr lang="fr-FR" sz="2000" dirty="0" err="1">
                <a:latin typeface="OpenDyslexic" pitchFamily="50" charset="0"/>
              </a:rPr>
              <a:t>Stonks</a:t>
            </a:r>
            <a:r>
              <a:rPr lang="fr-FR" sz="2000" dirty="0">
                <a:latin typeface="OpenDyslexic" pitchFamily="50" charset="0"/>
              </a:rPr>
              <a:t>, remporterons la victoire sur les Yankees. Nous les battrons, nous les écraserons. Nous ne leur laisserons pas de répit. Nous ne nous laisserons pas déborder, ni intimider. Notre concentration sera sans faille. Nous ne nous permettrons pas une défaite.</a:t>
            </a:r>
          </a:p>
        </p:txBody>
      </p:sp>
    </p:spTree>
    <p:extLst>
      <p:ext uri="{BB962C8B-B14F-4D97-AF65-F5344CB8AC3E}">
        <p14:creationId xmlns:p14="http://schemas.microsoft.com/office/powerpoint/2010/main" val="275675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7920880" cy="910506"/>
          </a:xfrm>
          <a:prstGeom prst="rect">
            <a:avLst/>
          </a:prstGeom>
          <a:noFill/>
          <a:ln w="3175">
            <a:solidFill>
              <a:schemeClr val="tx1"/>
            </a:solidFill>
          </a:ln>
        </p:spPr>
        <p:txBody>
          <a:bodyPr wrap="square" rtlCol="0">
            <a:spAutoFit/>
          </a:bodyPr>
          <a:lstStyle/>
          <a:p>
            <a:pPr>
              <a:lnSpc>
                <a:spcPct val="150000"/>
              </a:lnSpc>
            </a:pPr>
            <a:r>
              <a:rPr lang="fr-FR" sz="1900" dirty="0" smtClean="0">
                <a:latin typeface="OpenDyslexic" pitchFamily="50" charset="0"/>
              </a:rPr>
              <a:t>Complète les tableaux en conjuguant les verbes donnés à </a:t>
            </a:r>
            <a:r>
              <a:rPr lang="fr-FR" sz="1900" b="1" dirty="0" smtClean="0">
                <a:latin typeface="OpenDyslexic" pitchFamily="50" charset="0"/>
              </a:rPr>
              <a:t>l’imparfait de l’indicatif</a:t>
            </a:r>
            <a:r>
              <a:rPr lang="fr-FR" sz="1900" dirty="0" smtClean="0">
                <a:latin typeface="OpenDyslexic" pitchFamily="50" charset="0"/>
              </a:rPr>
              <a:t>.</a:t>
            </a:r>
            <a:endParaRPr lang="fr-FR" sz="19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5</a:t>
            </a:r>
            <a:endParaRPr lang="fr-FR" sz="2400" dirty="0">
              <a:latin typeface="Fette Mikado" pitchFamily="2"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511773067"/>
              </p:ext>
            </p:extLst>
          </p:nvPr>
        </p:nvGraphicFramePr>
        <p:xfrm>
          <a:off x="251520" y="1268760"/>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Écouter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392567803"/>
              </p:ext>
            </p:extLst>
          </p:nvPr>
        </p:nvGraphicFramePr>
        <p:xfrm>
          <a:off x="251520" y="3948832"/>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Faire</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006002368"/>
              </p:ext>
            </p:extLst>
          </p:nvPr>
        </p:nvGraphicFramePr>
        <p:xfrm>
          <a:off x="4644008" y="1284536"/>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     Être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720479877"/>
              </p:ext>
            </p:extLst>
          </p:nvPr>
        </p:nvGraphicFramePr>
        <p:xfrm>
          <a:off x="4644008" y="3964608"/>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         Dormir</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62215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208912" cy="953594"/>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ce texte au </a:t>
            </a:r>
            <a:r>
              <a:rPr lang="fr-FR" sz="2000" b="1" dirty="0" smtClean="0">
                <a:latin typeface="OpenDyslexic" pitchFamily="50" charset="0"/>
              </a:rPr>
              <a:t>futur de l’indicatif</a:t>
            </a:r>
            <a:r>
              <a:rPr lang="fr-FR" sz="2000" dirty="0" smtClean="0">
                <a:latin typeface="OpenDyslexic" pitchFamily="50" charset="0"/>
              </a:rPr>
              <a:t>. Fais toutes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16</a:t>
            </a:r>
            <a:endParaRPr lang="fr-FR" sz="2400" dirty="0">
              <a:latin typeface="Fette Mikado" pitchFamily="2" charset="0"/>
            </a:endParaRPr>
          </a:p>
        </p:txBody>
      </p:sp>
      <p:sp>
        <p:nvSpPr>
          <p:cNvPr id="6" name="ZoneTexte 5"/>
          <p:cNvSpPr txBox="1"/>
          <p:nvPr/>
        </p:nvSpPr>
        <p:spPr>
          <a:xfrm>
            <a:off x="215516" y="1556792"/>
            <a:ext cx="8712968" cy="3323987"/>
          </a:xfrm>
          <a:prstGeom prst="rect">
            <a:avLst/>
          </a:prstGeom>
          <a:noFill/>
        </p:spPr>
        <p:txBody>
          <a:bodyPr wrap="square" rtlCol="0">
            <a:spAutoFit/>
          </a:bodyPr>
          <a:lstStyle/>
          <a:p>
            <a:pPr>
              <a:lnSpc>
                <a:spcPct val="150000"/>
              </a:lnSpc>
            </a:pPr>
            <a:r>
              <a:rPr lang="fr-FR" sz="2000" dirty="0">
                <a:latin typeface="OpenDyslexic" pitchFamily="50" charset="0"/>
              </a:rPr>
              <a:t>Un jour, j'</a:t>
            </a:r>
            <a:r>
              <a:rPr lang="fr-FR" sz="2000" b="1" dirty="0">
                <a:latin typeface="OpenDyslexic" pitchFamily="50" charset="0"/>
              </a:rPr>
              <a:t>ai</a:t>
            </a:r>
            <a:r>
              <a:rPr lang="fr-FR" sz="2000" dirty="0">
                <a:latin typeface="OpenDyslexic" pitchFamily="50" charset="0"/>
              </a:rPr>
              <a:t> </a:t>
            </a:r>
            <a:r>
              <a:rPr lang="fr-FR" sz="2000" b="1" dirty="0">
                <a:latin typeface="OpenDyslexic" pitchFamily="50" charset="0"/>
              </a:rPr>
              <a:t>fabriqué</a:t>
            </a:r>
            <a:r>
              <a:rPr lang="fr-FR" sz="2000" dirty="0">
                <a:latin typeface="OpenDyslexic" pitchFamily="50" charset="0"/>
              </a:rPr>
              <a:t> un cerf-volant rouge. Il </a:t>
            </a:r>
            <a:r>
              <a:rPr lang="fr-FR" sz="2000" b="1" dirty="0">
                <a:latin typeface="OpenDyslexic" pitchFamily="50" charset="0"/>
              </a:rPr>
              <a:t>a volé </a:t>
            </a:r>
            <a:r>
              <a:rPr lang="fr-FR" sz="2000" dirty="0">
                <a:latin typeface="OpenDyslexic" pitchFamily="50" charset="0"/>
              </a:rPr>
              <a:t>très haut, très loin, et il </a:t>
            </a:r>
            <a:r>
              <a:rPr lang="fr-FR" sz="2000" b="1" dirty="0">
                <a:latin typeface="OpenDyslexic" pitchFamily="50" charset="0"/>
              </a:rPr>
              <a:t>a emporté </a:t>
            </a:r>
            <a:r>
              <a:rPr lang="fr-FR" sz="2000" dirty="0">
                <a:latin typeface="OpenDyslexic" pitchFamily="50" charset="0"/>
              </a:rPr>
              <a:t>mes rêves avec lui, à travers le monde. Il </a:t>
            </a:r>
            <a:r>
              <a:rPr lang="fr-FR" sz="2000" b="1" dirty="0">
                <a:latin typeface="OpenDyslexic" pitchFamily="50" charset="0"/>
              </a:rPr>
              <a:t>a distribué </a:t>
            </a:r>
            <a:r>
              <a:rPr lang="fr-FR" sz="2000" dirty="0">
                <a:latin typeface="OpenDyslexic" pitchFamily="50" charset="0"/>
              </a:rPr>
              <a:t>à tous les enfants d'ici et d'ailleurs des mots d'amour et </a:t>
            </a:r>
            <a:r>
              <a:rPr lang="fr-FR" sz="2000" b="1" dirty="0">
                <a:latin typeface="OpenDyslexic" pitchFamily="50" charset="0"/>
              </a:rPr>
              <a:t>s'est chargé </a:t>
            </a:r>
            <a:r>
              <a:rPr lang="fr-FR" sz="2000" dirty="0">
                <a:latin typeface="OpenDyslexic" pitchFamily="50" charset="0"/>
              </a:rPr>
              <a:t>de leurs peines. À son passage, les adultes </a:t>
            </a:r>
            <a:r>
              <a:rPr lang="fr-FR" sz="2000" b="1" dirty="0">
                <a:latin typeface="OpenDyslexic" pitchFamily="50" charset="0"/>
              </a:rPr>
              <a:t>ont levé </a:t>
            </a:r>
            <a:r>
              <a:rPr lang="fr-FR" sz="2000" dirty="0">
                <a:latin typeface="OpenDyslexic" pitchFamily="50" charset="0"/>
              </a:rPr>
              <a:t>les yeux, </a:t>
            </a:r>
            <a:r>
              <a:rPr lang="fr-FR" sz="2000" b="1" dirty="0">
                <a:latin typeface="OpenDyslexic" pitchFamily="50" charset="0"/>
              </a:rPr>
              <a:t>ont oublié </a:t>
            </a:r>
            <a:r>
              <a:rPr lang="fr-FR" sz="2000" dirty="0">
                <a:latin typeface="OpenDyslexic" pitchFamily="50" charset="0"/>
              </a:rPr>
              <a:t>un instant leur vie quotidienne. Ils </a:t>
            </a:r>
            <a:r>
              <a:rPr lang="fr-FR" sz="2000" b="1" dirty="0">
                <a:latin typeface="OpenDyslexic" pitchFamily="50" charset="0"/>
              </a:rPr>
              <a:t>ont souri </a:t>
            </a:r>
            <a:r>
              <a:rPr lang="fr-FR" sz="2000" dirty="0">
                <a:latin typeface="OpenDyslexic" pitchFamily="50" charset="0"/>
              </a:rPr>
              <a:t>puis </a:t>
            </a:r>
            <a:r>
              <a:rPr lang="fr-FR" sz="2000" b="1" dirty="0">
                <a:latin typeface="OpenDyslexic" pitchFamily="50" charset="0"/>
              </a:rPr>
              <a:t>ont</a:t>
            </a:r>
            <a:r>
              <a:rPr lang="fr-FR" sz="2000" dirty="0">
                <a:latin typeface="OpenDyslexic" pitchFamily="50" charset="0"/>
              </a:rPr>
              <a:t> vite </a:t>
            </a:r>
            <a:r>
              <a:rPr lang="fr-FR" sz="2000" b="1" dirty="0">
                <a:latin typeface="OpenDyslexic" pitchFamily="50" charset="0"/>
              </a:rPr>
              <a:t>repris</a:t>
            </a:r>
            <a:r>
              <a:rPr lang="fr-FR" sz="2000" dirty="0">
                <a:latin typeface="OpenDyslexic" pitchFamily="50" charset="0"/>
              </a:rPr>
              <a:t> le cours de leurs occupations.</a:t>
            </a:r>
          </a:p>
        </p:txBody>
      </p:sp>
    </p:spTree>
    <p:extLst>
      <p:ext uri="{BB962C8B-B14F-4D97-AF65-F5344CB8AC3E}">
        <p14:creationId xmlns:p14="http://schemas.microsoft.com/office/powerpoint/2010/main" val="3084003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496944" cy="1015663"/>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chaque phrase en la mettant à </a:t>
            </a:r>
            <a:r>
              <a:rPr lang="fr-FR" sz="2000" b="1" dirty="0" smtClean="0">
                <a:latin typeface="OpenDyslexic" pitchFamily="50" charset="0"/>
              </a:rPr>
              <a:t>l’imparfait</a:t>
            </a:r>
            <a:r>
              <a:rPr lang="fr-FR" sz="2000" dirty="0" smtClean="0">
                <a:latin typeface="OpenDyslexic" pitchFamily="50" charset="0"/>
              </a:rPr>
              <a:t> et à la personne demandée. Fais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6</a:t>
            </a:r>
            <a:endParaRPr lang="fr-FR" sz="2400" dirty="0">
              <a:latin typeface="Fette Mikado" pitchFamily="2" charset="0"/>
            </a:endParaRPr>
          </a:p>
        </p:txBody>
      </p:sp>
      <p:sp>
        <p:nvSpPr>
          <p:cNvPr id="6" name="ZoneTexte 5"/>
          <p:cNvSpPr txBox="1"/>
          <p:nvPr/>
        </p:nvSpPr>
        <p:spPr>
          <a:xfrm>
            <a:off x="251520" y="1268760"/>
            <a:ext cx="8640960" cy="5170646"/>
          </a:xfrm>
          <a:prstGeom prst="rect">
            <a:avLst/>
          </a:prstGeom>
          <a:noFill/>
        </p:spPr>
        <p:txBody>
          <a:bodyPr wrap="square" rtlCol="0">
            <a:spAutoFit/>
          </a:bodyPr>
          <a:lstStyle/>
          <a:p>
            <a:pPr>
              <a:lnSpc>
                <a:spcPct val="150000"/>
              </a:lnSpc>
            </a:pPr>
            <a:r>
              <a:rPr lang="fr-FR" sz="2000" dirty="0" smtClean="0">
                <a:latin typeface="OpenDyslexic" pitchFamily="50" charset="0"/>
              </a:rPr>
              <a:t>Nous </a:t>
            </a:r>
            <a:r>
              <a:rPr lang="fr-FR" sz="2000" b="1" dirty="0" smtClean="0">
                <a:latin typeface="OpenDyslexic" pitchFamily="50" charset="0"/>
              </a:rPr>
              <a:t>étions</a:t>
            </a:r>
            <a:r>
              <a:rPr lang="fr-FR" sz="2000" dirty="0" smtClean="0">
                <a:latin typeface="OpenDyslexic" pitchFamily="50" charset="0"/>
              </a:rPr>
              <a:t> dans le brouillard et ne </a:t>
            </a:r>
            <a:r>
              <a:rPr lang="fr-FR" sz="2000" b="1" dirty="0" smtClean="0">
                <a:latin typeface="OpenDyslexic" pitchFamily="50" charset="0"/>
              </a:rPr>
              <a:t>voyions</a:t>
            </a:r>
            <a:r>
              <a:rPr lang="fr-FR" sz="2000" dirty="0" smtClean="0">
                <a:latin typeface="OpenDyslexic" pitchFamily="50" charset="0"/>
              </a:rPr>
              <a:t> pas la route.</a:t>
            </a:r>
          </a:p>
          <a:p>
            <a:pPr>
              <a:lnSpc>
                <a:spcPct val="150000"/>
              </a:lnSpc>
            </a:pPr>
            <a:r>
              <a:rPr lang="fr-FR" sz="2000" dirty="0" smtClean="0">
                <a:latin typeface="OpenDyslexic" pitchFamily="50" charset="0"/>
              </a:rPr>
              <a:t>Elle ______________________________________________</a:t>
            </a:r>
          </a:p>
          <a:p>
            <a:pPr>
              <a:lnSpc>
                <a:spcPct val="150000"/>
              </a:lnSpc>
            </a:pPr>
            <a:r>
              <a:rPr lang="fr-FR" sz="2000" dirty="0" smtClean="0">
                <a:latin typeface="OpenDyslexic" pitchFamily="50" charset="0"/>
              </a:rPr>
              <a:t>J’ 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Je </a:t>
            </a:r>
            <a:r>
              <a:rPr lang="fr-FR" sz="2000" b="1" dirty="0" smtClean="0">
                <a:latin typeface="OpenDyslexic" pitchFamily="50" charset="0"/>
              </a:rPr>
              <a:t>me couche </a:t>
            </a:r>
            <a:r>
              <a:rPr lang="fr-FR" sz="2000" dirty="0" smtClean="0">
                <a:latin typeface="OpenDyslexic" pitchFamily="50" charset="0"/>
              </a:rPr>
              <a:t>toujours à 21h et je </a:t>
            </a:r>
            <a:r>
              <a:rPr lang="fr-FR" sz="2000" b="1" dirty="0" smtClean="0">
                <a:latin typeface="OpenDyslexic" pitchFamily="50" charset="0"/>
              </a:rPr>
              <a:t>lis</a:t>
            </a:r>
            <a:r>
              <a:rPr lang="fr-FR" sz="2000" dirty="0" smtClean="0">
                <a:latin typeface="OpenDyslexic" pitchFamily="50" charset="0"/>
              </a:rPr>
              <a:t> jusque 22h.</a:t>
            </a:r>
          </a:p>
          <a:p>
            <a:pPr>
              <a:lnSpc>
                <a:spcPct val="150000"/>
              </a:lnSpc>
            </a:pPr>
            <a:r>
              <a:rPr lang="fr-FR" sz="2000" dirty="0" smtClean="0">
                <a:latin typeface="OpenDyslexic" pitchFamily="50" charset="0"/>
              </a:rPr>
              <a:t>Vous _____________________________________________</a:t>
            </a:r>
          </a:p>
          <a:p>
            <a:pPr>
              <a:lnSpc>
                <a:spcPct val="150000"/>
              </a:lnSpc>
            </a:pPr>
            <a:r>
              <a:rPr lang="fr-FR" sz="2000" dirty="0" smtClean="0">
                <a:latin typeface="OpenDyslexic" pitchFamily="50" charset="0"/>
              </a:rPr>
              <a:t>Tu _______________________________________________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Elle </a:t>
            </a:r>
            <a:r>
              <a:rPr lang="fr-FR" sz="2000" b="1" dirty="0" smtClean="0">
                <a:latin typeface="OpenDyslexic" pitchFamily="50" charset="0"/>
              </a:rPr>
              <a:t>ramassait</a:t>
            </a:r>
            <a:r>
              <a:rPr lang="fr-FR" sz="2000" dirty="0" smtClean="0">
                <a:latin typeface="OpenDyslexic" pitchFamily="50" charset="0"/>
              </a:rPr>
              <a:t> les pommes et les </a:t>
            </a:r>
            <a:r>
              <a:rPr lang="fr-FR" sz="2000" b="1" dirty="0" smtClean="0">
                <a:latin typeface="OpenDyslexic" pitchFamily="50" charset="0"/>
              </a:rPr>
              <a:t>mettait</a:t>
            </a:r>
            <a:r>
              <a:rPr lang="fr-FR" sz="2000" dirty="0" smtClean="0">
                <a:latin typeface="OpenDyslexic" pitchFamily="50" charset="0"/>
              </a:rPr>
              <a:t> dans un panier.</a:t>
            </a:r>
          </a:p>
          <a:p>
            <a:pPr>
              <a:lnSpc>
                <a:spcPct val="150000"/>
              </a:lnSpc>
            </a:pPr>
            <a:r>
              <a:rPr lang="fr-FR" sz="2000" dirty="0" smtClean="0">
                <a:latin typeface="OpenDyslexic" pitchFamily="50" charset="0"/>
              </a:rPr>
              <a:t>Nous _____________________________________________</a:t>
            </a:r>
          </a:p>
          <a:p>
            <a:pPr>
              <a:lnSpc>
                <a:spcPct val="150000"/>
              </a:lnSpc>
            </a:pPr>
            <a:r>
              <a:rPr lang="fr-FR" sz="2000" dirty="0" smtClean="0">
                <a:latin typeface="OpenDyslexic" pitchFamily="50" charset="0"/>
              </a:rPr>
              <a:t>Ils _____________________________________________</a:t>
            </a:r>
            <a:endParaRPr lang="fr-FR" sz="2000" dirty="0">
              <a:latin typeface="OpenDyslexic" pitchFamily="50" charset="0"/>
            </a:endParaRPr>
          </a:p>
        </p:txBody>
      </p:sp>
    </p:spTree>
    <p:extLst>
      <p:ext uri="{BB962C8B-B14F-4D97-AF65-F5344CB8AC3E}">
        <p14:creationId xmlns:p14="http://schemas.microsoft.com/office/powerpoint/2010/main" val="785860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7920880" cy="910506"/>
          </a:xfrm>
          <a:prstGeom prst="rect">
            <a:avLst/>
          </a:prstGeom>
          <a:noFill/>
          <a:ln w="3175">
            <a:solidFill>
              <a:schemeClr val="tx1"/>
            </a:solidFill>
          </a:ln>
        </p:spPr>
        <p:txBody>
          <a:bodyPr wrap="square" rtlCol="0">
            <a:spAutoFit/>
          </a:bodyPr>
          <a:lstStyle/>
          <a:p>
            <a:pPr>
              <a:lnSpc>
                <a:spcPct val="150000"/>
              </a:lnSpc>
            </a:pPr>
            <a:r>
              <a:rPr lang="fr-FR" sz="1900" dirty="0" smtClean="0">
                <a:latin typeface="OpenDyslexic" pitchFamily="50" charset="0"/>
              </a:rPr>
              <a:t>Complète les tableaux en conjuguant les verbes donnés au </a:t>
            </a:r>
            <a:r>
              <a:rPr lang="fr-FR" sz="1900" b="1" dirty="0" smtClean="0">
                <a:latin typeface="OpenDyslexic" pitchFamily="50" charset="0"/>
              </a:rPr>
              <a:t>passé simple </a:t>
            </a:r>
            <a:r>
              <a:rPr lang="fr-FR" sz="1900" dirty="0" smtClean="0">
                <a:latin typeface="OpenDyslexic" pitchFamily="50" charset="0"/>
              </a:rPr>
              <a:t>de l’indicatif.</a:t>
            </a:r>
            <a:endParaRPr lang="fr-FR" sz="19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17</a:t>
            </a:r>
            <a:endParaRPr lang="fr-FR" sz="2400" dirty="0">
              <a:latin typeface="Fette Mikado" pitchFamily="2"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481028970"/>
              </p:ext>
            </p:extLst>
          </p:nvPr>
        </p:nvGraphicFramePr>
        <p:xfrm>
          <a:off x="251520" y="1268760"/>
          <a:ext cx="4176464" cy="4954440"/>
        </p:xfrm>
        <a:graphic>
          <a:graphicData uri="http://schemas.openxmlformats.org/drawingml/2006/table">
            <a:tbl>
              <a:tblPr firstRow="1" bandRow="1">
                <a:tableStyleId>{5C22544A-7EE6-4342-B048-85BDC9FD1C3A}</a:tableStyleId>
              </a:tblPr>
              <a:tblGrid>
                <a:gridCol w="1296144"/>
                <a:gridCol w="2880320"/>
              </a:tblGrid>
              <a:tr h="412870">
                <a:tc gridSpan="2">
                  <a:txBody>
                    <a:bodyPr/>
                    <a:lstStyle/>
                    <a:p>
                      <a:pPr algn="ctr"/>
                      <a:r>
                        <a:rPr lang="fr-FR" sz="1900" b="0" dirty="0" smtClean="0">
                          <a:latin typeface="OpenDyslexic" pitchFamily="50" charset="0"/>
                        </a:rPr>
                        <a:t>Aimer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412870">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gridSpan="2">
                  <a:txBody>
                    <a:bodyPr/>
                    <a:lstStyle/>
                    <a:p>
                      <a:pPr algn="ctr"/>
                      <a:r>
                        <a:rPr lang="fr-FR" sz="1900" dirty="0" smtClean="0">
                          <a:solidFill>
                            <a:schemeClr val="bg1"/>
                          </a:solidFill>
                          <a:latin typeface="OpenDyslexic" pitchFamily="50" charset="0"/>
                        </a:rPr>
                        <a:t>Être</a:t>
                      </a:r>
                      <a:r>
                        <a:rPr lang="fr-FR" sz="1900" baseline="0" dirty="0" smtClean="0">
                          <a:solidFill>
                            <a:schemeClr val="bg1"/>
                          </a:solidFill>
                          <a:latin typeface="OpenDyslexic" pitchFamily="50" charset="0"/>
                        </a:rPr>
                        <a:t> </a:t>
                      </a:r>
                      <a:endParaRPr lang="fr-FR" sz="1900" dirty="0">
                        <a:solidFill>
                          <a:schemeClr val="bg1"/>
                        </a:solidFill>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gridSpan="2">
                  <a:txBody>
                    <a:bodyPr/>
                    <a:lstStyle/>
                    <a:p>
                      <a:pPr algn="ctr"/>
                      <a:r>
                        <a:rPr lang="fr-FR" sz="1900" dirty="0" smtClean="0">
                          <a:solidFill>
                            <a:schemeClr val="bg1"/>
                          </a:solidFill>
                          <a:latin typeface="OpenDyslexic" pitchFamily="50" charset="0"/>
                        </a:rPr>
                        <a:t>Pouvoir </a:t>
                      </a:r>
                      <a:endParaRPr lang="fr-FR" sz="1900" dirty="0">
                        <a:solidFill>
                          <a:schemeClr val="bg1"/>
                        </a:solidFill>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gridSpan="2">
                  <a:txBody>
                    <a:bodyPr/>
                    <a:lstStyle/>
                    <a:p>
                      <a:pPr algn="ctr"/>
                      <a:r>
                        <a:rPr lang="fr-FR" sz="1900" dirty="0" smtClean="0">
                          <a:solidFill>
                            <a:schemeClr val="bg1"/>
                          </a:solidFill>
                          <a:latin typeface="OpenDyslexic" pitchFamily="50" charset="0"/>
                        </a:rPr>
                        <a:t>Venir </a:t>
                      </a:r>
                      <a:endParaRPr lang="fr-FR" sz="1900" dirty="0">
                        <a:solidFill>
                          <a:schemeClr val="bg1"/>
                        </a:solidFill>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4027400335"/>
              </p:ext>
            </p:extLst>
          </p:nvPr>
        </p:nvGraphicFramePr>
        <p:xfrm>
          <a:off x="4788024" y="1268760"/>
          <a:ext cx="4176464" cy="4954440"/>
        </p:xfrm>
        <a:graphic>
          <a:graphicData uri="http://schemas.openxmlformats.org/drawingml/2006/table">
            <a:tbl>
              <a:tblPr firstRow="1" bandRow="1">
                <a:tableStyleId>{5C22544A-7EE6-4342-B048-85BDC9FD1C3A}</a:tableStyleId>
              </a:tblPr>
              <a:tblGrid>
                <a:gridCol w="1296144"/>
                <a:gridCol w="2880320"/>
              </a:tblGrid>
              <a:tr h="412870">
                <a:tc gridSpan="2">
                  <a:txBody>
                    <a:bodyPr/>
                    <a:lstStyle/>
                    <a:p>
                      <a:pPr algn="ctr"/>
                      <a:r>
                        <a:rPr lang="fr-FR" sz="1900" b="0" dirty="0" smtClean="0">
                          <a:latin typeface="OpenDyslexic" pitchFamily="50" charset="0"/>
                        </a:rPr>
                        <a:t>Réussir</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412870">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gridSpan="2">
                  <a:txBody>
                    <a:bodyPr/>
                    <a:lstStyle/>
                    <a:p>
                      <a:pPr algn="ctr"/>
                      <a:r>
                        <a:rPr lang="fr-FR" sz="1900" dirty="0" smtClean="0">
                          <a:solidFill>
                            <a:schemeClr val="bg1"/>
                          </a:solidFill>
                          <a:latin typeface="OpenDyslexic" pitchFamily="50" charset="0"/>
                        </a:rPr>
                        <a:t>Avoir</a:t>
                      </a:r>
                      <a:endParaRPr lang="fr-FR" sz="1900" dirty="0">
                        <a:solidFill>
                          <a:schemeClr val="bg1"/>
                        </a:solidFill>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gridSpan="2">
                  <a:txBody>
                    <a:bodyPr/>
                    <a:lstStyle/>
                    <a:p>
                      <a:pPr algn="ctr"/>
                      <a:r>
                        <a:rPr lang="fr-FR" sz="1900" dirty="0" smtClean="0">
                          <a:solidFill>
                            <a:schemeClr val="bg1"/>
                          </a:solidFill>
                          <a:latin typeface="OpenDyslexic" pitchFamily="50" charset="0"/>
                        </a:rPr>
                        <a:t>Prendre </a:t>
                      </a:r>
                      <a:endParaRPr lang="fr-FR" sz="1900" dirty="0">
                        <a:solidFill>
                          <a:schemeClr val="bg1"/>
                        </a:solidFill>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gridSpan="2">
                  <a:txBody>
                    <a:bodyPr/>
                    <a:lstStyle/>
                    <a:p>
                      <a:pPr algn="ctr"/>
                      <a:r>
                        <a:rPr lang="fr-FR" sz="1900" dirty="0" smtClean="0">
                          <a:solidFill>
                            <a:schemeClr val="bg1"/>
                          </a:solidFill>
                          <a:latin typeface="OpenDyslexic" pitchFamily="50" charset="0"/>
                        </a:rPr>
                        <a:t>Voir </a:t>
                      </a:r>
                      <a:endParaRPr lang="fr-FR" sz="1900" dirty="0">
                        <a:solidFill>
                          <a:schemeClr val="bg1"/>
                        </a:solidFill>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2870">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71274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208912" cy="1477328"/>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ce texte à l’imparfait de l’indicatif en remplaçant « Elle » par « elles ». Fais toutes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7</a:t>
            </a:r>
            <a:endParaRPr lang="fr-FR" sz="2400" dirty="0">
              <a:latin typeface="Fette Mikado" pitchFamily="2" charset="0"/>
            </a:endParaRPr>
          </a:p>
        </p:txBody>
      </p:sp>
      <p:sp>
        <p:nvSpPr>
          <p:cNvPr id="6" name="ZoneTexte 5"/>
          <p:cNvSpPr txBox="1"/>
          <p:nvPr/>
        </p:nvSpPr>
        <p:spPr>
          <a:xfrm>
            <a:off x="287016" y="1844824"/>
            <a:ext cx="8856984" cy="2862322"/>
          </a:xfrm>
          <a:prstGeom prst="rect">
            <a:avLst/>
          </a:prstGeom>
          <a:noFill/>
        </p:spPr>
        <p:txBody>
          <a:bodyPr wrap="square" rtlCol="0">
            <a:spAutoFit/>
          </a:bodyPr>
          <a:lstStyle/>
          <a:p>
            <a:pPr>
              <a:lnSpc>
                <a:spcPct val="150000"/>
              </a:lnSpc>
            </a:pPr>
            <a:r>
              <a:rPr lang="fr-FR" sz="2000" dirty="0">
                <a:latin typeface="OpenDyslexic" pitchFamily="50" charset="0"/>
              </a:rPr>
              <a:t>Elle </a:t>
            </a:r>
            <a:r>
              <a:rPr lang="fr-FR" sz="2000" b="1" dirty="0" smtClean="0">
                <a:latin typeface="OpenDyslexic" pitchFamily="50" charset="0"/>
              </a:rPr>
              <a:t>était</a:t>
            </a:r>
            <a:r>
              <a:rPr lang="fr-FR" sz="2000" dirty="0" smtClean="0">
                <a:latin typeface="OpenDyslexic" pitchFamily="50" charset="0"/>
              </a:rPr>
              <a:t> </a:t>
            </a:r>
            <a:r>
              <a:rPr lang="fr-FR" sz="2000" dirty="0">
                <a:latin typeface="OpenDyslexic" pitchFamily="50" charset="0"/>
              </a:rPr>
              <a:t>assez copine, à la ferme, avec un cochon très bien élevé, très gras, très poli, plutôt élégant, qui </a:t>
            </a:r>
            <a:r>
              <a:rPr lang="fr-FR" sz="2000" dirty="0" smtClean="0">
                <a:latin typeface="OpenDyslexic" pitchFamily="50" charset="0"/>
              </a:rPr>
              <a:t>changeait </a:t>
            </a:r>
            <a:r>
              <a:rPr lang="fr-FR" sz="2000" dirty="0">
                <a:latin typeface="OpenDyslexic" pitchFamily="50" charset="0"/>
              </a:rPr>
              <a:t>de cravate à peu près tous les jours, ce qui </a:t>
            </a:r>
            <a:r>
              <a:rPr lang="fr-FR" sz="2000" b="1" dirty="0" smtClean="0">
                <a:latin typeface="OpenDyslexic" pitchFamily="50" charset="0"/>
              </a:rPr>
              <a:t>agaçait</a:t>
            </a:r>
            <a:r>
              <a:rPr lang="fr-FR" sz="2000" dirty="0" smtClean="0">
                <a:latin typeface="OpenDyslexic" pitchFamily="50" charset="0"/>
              </a:rPr>
              <a:t> </a:t>
            </a:r>
            <a:r>
              <a:rPr lang="fr-FR" sz="2000" dirty="0">
                <a:latin typeface="OpenDyslexic" pitchFamily="50" charset="0"/>
              </a:rPr>
              <a:t>la poule, parce qu’elle </a:t>
            </a:r>
            <a:r>
              <a:rPr lang="fr-FR" sz="2000" b="1" dirty="0" smtClean="0">
                <a:latin typeface="OpenDyslexic" pitchFamily="50" charset="0"/>
              </a:rPr>
              <a:t>était</a:t>
            </a:r>
            <a:r>
              <a:rPr lang="fr-FR" sz="2000" dirty="0" smtClean="0">
                <a:latin typeface="OpenDyslexic" pitchFamily="50" charset="0"/>
              </a:rPr>
              <a:t> </a:t>
            </a:r>
            <a:r>
              <a:rPr lang="fr-FR" sz="2000" dirty="0">
                <a:latin typeface="OpenDyslexic" pitchFamily="50" charset="0"/>
              </a:rPr>
              <a:t>plutôt nature, elle, </a:t>
            </a:r>
            <a:r>
              <a:rPr lang="fr-FR" sz="2000" b="1" dirty="0" smtClean="0">
                <a:latin typeface="OpenDyslexic" pitchFamily="50" charset="0"/>
              </a:rPr>
              <a:t>s’habillait</a:t>
            </a:r>
            <a:r>
              <a:rPr lang="fr-FR" sz="2000" dirty="0" smtClean="0">
                <a:latin typeface="OpenDyslexic" pitchFamily="50" charset="0"/>
              </a:rPr>
              <a:t> </a:t>
            </a:r>
            <a:r>
              <a:rPr lang="fr-FR" sz="2000" dirty="0">
                <a:latin typeface="OpenDyslexic" pitchFamily="50" charset="0"/>
              </a:rPr>
              <a:t>de robes en coton toutes simples, qu’elle </a:t>
            </a:r>
            <a:r>
              <a:rPr lang="fr-FR" sz="2000" b="1" dirty="0" smtClean="0">
                <a:latin typeface="OpenDyslexic" pitchFamily="50" charset="0"/>
              </a:rPr>
              <a:t>achetait</a:t>
            </a:r>
            <a:r>
              <a:rPr lang="fr-FR" sz="2000" dirty="0" smtClean="0">
                <a:latin typeface="OpenDyslexic" pitchFamily="50" charset="0"/>
              </a:rPr>
              <a:t> </a:t>
            </a:r>
            <a:r>
              <a:rPr lang="fr-FR" sz="2000" dirty="0">
                <a:latin typeface="OpenDyslexic" pitchFamily="50" charset="0"/>
              </a:rPr>
              <a:t>le plus souvent en solde du reste, et qu’elle ne </a:t>
            </a:r>
            <a:r>
              <a:rPr lang="fr-FR" sz="2000" b="1" dirty="0" smtClean="0">
                <a:latin typeface="OpenDyslexic" pitchFamily="50" charset="0"/>
              </a:rPr>
              <a:t>repassait</a:t>
            </a:r>
            <a:r>
              <a:rPr lang="fr-FR" sz="2000" dirty="0" smtClean="0">
                <a:latin typeface="OpenDyslexic" pitchFamily="50" charset="0"/>
              </a:rPr>
              <a:t> </a:t>
            </a:r>
            <a:r>
              <a:rPr lang="fr-FR" sz="2000" dirty="0">
                <a:latin typeface="OpenDyslexic" pitchFamily="50" charset="0"/>
              </a:rPr>
              <a:t>même </a:t>
            </a:r>
            <a:r>
              <a:rPr lang="fr-FR" sz="2000" dirty="0" smtClean="0">
                <a:latin typeface="OpenDyslexic" pitchFamily="50" charset="0"/>
              </a:rPr>
              <a:t>pas.</a:t>
            </a:r>
            <a:endParaRPr lang="fr-FR" sz="2000" dirty="0">
              <a:latin typeface="OpenDyslexic" pitchFamily="50" charset="0"/>
            </a:endParaRPr>
          </a:p>
        </p:txBody>
      </p:sp>
    </p:spTree>
    <p:extLst>
      <p:ext uri="{BB962C8B-B14F-4D97-AF65-F5344CB8AC3E}">
        <p14:creationId xmlns:p14="http://schemas.microsoft.com/office/powerpoint/2010/main" val="1106944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496944" cy="1015663"/>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chaque phrase en la mettant au </a:t>
            </a:r>
            <a:r>
              <a:rPr lang="fr-FR" sz="2000" b="1" dirty="0" smtClean="0">
                <a:latin typeface="OpenDyslexic" pitchFamily="50" charset="0"/>
              </a:rPr>
              <a:t>passé simple </a:t>
            </a:r>
            <a:r>
              <a:rPr lang="fr-FR" sz="2000" dirty="0" smtClean="0">
                <a:latin typeface="OpenDyslexic" pitchFamily="50" charset="0"/>
              </a:rPr>
              <a:t>et à  la personne demandée. Fais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18</a:t>
            </a:r>
            <a:endParaRPr lang="fr-FR" sz="2400" dirty="0">
              <a:latin typeface="Fette Mikado" pitchFamily="2" charset="0"/>
            </a:endParaRPr>
          </a:p>
        </p:txBody>
      </p:sp>
      <p:sp>
        <p:nvSpPr>
          <p:cNvPr id="6" name="ZoneTexte 5"/>
          <p:cNvSpPr txBox="1"/>
          <p:nvPr/>
        </p:nvSpPr>
        <p:spPr>
          <a:xfrm>
            <a:off x="251520" y="1268760"/>
            <a:ext cx="8640960" cy="4708981"/>
          </a:xfrm>
          <a:prstGeom prst="rect">
            <a:avLst/>
          </a:prstGeom>
          <a:noFill/>
        </p:spPr>
        <p:txBody>
          <a:bodyPr wrap="square" rtlCol="0">
            <a:spAutoFit/>
          </a:bodyPr>
          <a:lstStyle/>
          <a:p>
            <a:pPr>
              <a:lnSpc>
                <a:spcPct val="150000"/>
              </a:lnSpc>
            </a:pPr>
            <a:r>
              <a:rPr lang="fr-FR" sz="2000" dirty="0" smtClean="0">
                <a:latin typeface="OpenDyslexic" pitchFamily="50" charset="0"/>
              </a:rPr>
              <a:t>Il </a:t>
            </a:r>
            <a:r>
              <a:rPr lang="fr-FR" sz="2000" b="1" dirty="0" smtClean="0">
                <a:latin typeface="OpenDyslexic" pitchFamily="50" charset="0"/>
              </a:rPr>
              <a:t>aperçut</a:t>
            </a:r>
            <a:r>
              <a:rPr lang="fr-FR" sz="2000" dirty="0" smtClean="0">
                <a:latin typeface="OpenDyslexic" pitchFamily="50" charset="0"/>
              </a:rPr>
              <a:t> un homme étrange dans le parc.</a:t>
            </a:r>
          </a:p>
          <a:p>
            <a:pPr>
              <a:lnSpc>
                <a:spcPct val="150000"/>
              </a:lnSpc>
            </a:pPr>
            <a:r>
              <a:rPr lang="fr-FR" sz="2000" dirty="0" smtClean="0">
                <a:latin typeface="OpenDyslexic" pitchFamily="50" charset="0"/>
              </a:rPr>
              <a:t>Elles 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Tu </a:t>
            </a:r>
            <a:r>
              <a:rPr lang="fr-FR" sz="2000" b="1" dirty="0" smtClean="0">
                <a:latin typeface="OpenDyslexic" pitchFamily="50" charset="0"/>
              </a:rPr>
              <a:t>trouves </a:t>
            </a:r>
            <a:r>
              <a:rPr lang="fr-FR" sz="2000" dirty="0" smtClean="0">
                <a:latin typeface="OpenDyslexic" pitchFamily="50" charset="0"/>
              </a:rPr>
              <a:t>un puits dans le désert.</a:t>
            </a:r>
            <a:r>
              <a:rPr lang="fr-FR" sz="2000" b="1" dirty="0" smtClean="0">
                <a:latin typeface="OpenDyslexic" pitchFamily="50" charset="0"/>
              </a:rPr>
              <a:t> </a:t>
            </a:r>
          </a:p>
          <a:p>
            <a:pPr>
              <a:lnSpc>
                <a:spcPct val="150000"/>
              </a:lnSpc>
            </a:pPr>
            <a:r>
              <a:rPr lang="fr-FR" sz="2000" dirty="0" smtClean="0">
                <a:latin typeface="OpenDyslexic" pitchFamily="50" charset="0"/>
              </a:rPr>
              <a:t>Elle _____________________________________________</a:t>
            </a:r>
          </a:p>
          <a:p>
            <a:pPr>
              <a:lnSpc>
                <a:spcPct val="150000"/>
              </a:lnSpc>
            </a:pPr>
            <a:r>
              <a:rPr lang="fr-FR" sz="2000" dirty="0" smtClean="0">
                <a:latin typeface="OpenDyslexic" pitchFamily="50" charset="0"/>
              </a:rPr>
              <a:t>Ils _______________________________________________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Tu </a:t>
            </a:r>
            <a:r>
              <a:rPr lang="fr-FR" sz="2000" b="1" dirty="0" smtClean="0">
                <a:latin typeface="OpenDyslexic" pitchFamily="50" charset="0"/>
              </a:rPr>
              <a:t>as</a:t>
            </a:r>
            <a:r>
              <a:rPr lang="fr-FR" sz="2000" dirty="0" smtClean="0">
                <a:latin typeface="OpenDyslexic" pitchFamily="50" charset="0"/>
              </a:rPr>
              <a:t> soif et tu </a:t>
            </a:r>
            <a:r>
              <a:rPr lang="fr-FR" sz="2000" b="1" dirty="0" smtClean="0">
                <a:latin typeface="OpenDyslexic" pitchFamily="50" charset="0"/>
              </a:rPr>
              <a:t>prends</a:t>
            </a:r>
            <a:r>
              <a:rPr lang="fr-FR" sz="2000" dirty="0" smtClean="0">
                <a:latin typeface="OpenDyslexic" pitchFamily="50" charset="0"/>
              </a:rPr>
              <a:t> l’eau du puits. </a:t>
            </a:r>
          </a:p>
          <a:p>
            <a:pPr>
              <a:lnSpc>
                <a:spcPct val="150000"/>
              </a:lnSpc>
            </a:pPr>
            <a:r>
              <a:rPr lang="fr-FR" sz="2000" dirty="0" smtClean="0">
                <a:latin typeface="OpenDyslexic" pitchFamily="50" charset="0"/>
              </a:rPr>
              <a:t>Il _____________________________________________</a:t>
            </a:r>
          </a:p>
          <a:p>
            <a:pPr>
              <a:lnSpc>
                <a:spcPct val="150000"/>
              </a:lnSpc>
            </a:pPr>
            <a:r>
              <a:rPr lang="fr-FR" sz="2000" dirty="0" smtClean="0">
                <a:latin typeface="OpenDyslexic" pitchFamily="50" charset="0"/>
              </a:rPr>
              <a:t>Elles _____________________________________________</a:t>
            </a:r>
            <a:endParaRPr lang="fr-FR" sz="2000" dirty="0">
              <a:latin typeface="OpenDyslexic" pitchFamily="50" charset="0"/>
            </a:endParaRPr>
          </a:p>
        </p:txBody>
      </p:sp>
    </p:spTree>
    <p:extLst>
      <p:ext uri="{BB962C8B-B14F-4D97-AF65-F5344CB8AC3E}">
        <p14:creationId xmlns:p14="http://schemas.microsoft.com/office/powerpoint/2010/main" val="4118062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208912" cy="953594"/>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ce texte à l’</a:t>
            </a:r>
            <a:r>
              <a:rPr lang="fr-FR" sz="2000" b="1" dirty="0" smtClean="0">
                <a:latin typeface="OpenDyslexic" pitchFamily="50" charset="0"/>
              </a:rPr>
              <a:t>imparfait</a:t>
            </a:r>
            <a:r>
              <a:rPr lang="fr-FR" sz="2000" dirty="0" smtClean="0">
                <a:latin typeface="OpenDyslexic" pitchFamily="50" charset="0"/>
              </a:rPr>
              <a:t> de l’indicatif .Fais toutes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8</a:t>
            </a:r>
            <a:endParaRPr lang="fr-FR" sz="2400" dirty="0">
              <a:latin typeface="Fette Mikado" pitchFamily="2" charset="0"/>
            </a:endParaRPr>
          </a:p>
        </p:txBody>
      </p:sp>
      <p:sp>
        <p:nvSpPr>
          <p:cNvPr id="6" name="ZoneTexte 5"/>
          <p:cNvSpPr txBox="1"/>
          <p:nvPr/>
        </p:nvSpPr>
        <p:spPr>
          <a:xfrm>
            <a:off x="179512" y="1556792"/>
            <a:ext cx="8605464" cy="4708981"/>
          </a:xfrm>
          <a:prstGeom prst="rect">
            <a:avLst/>
          </a:prstGeom>
          <a:noFill/>
        </p:spPr>
        <p:txBody>
          <a:bodyPr wrap="square" rtlCol="0">
            <a:spAutoFit/>
          </a:bodyPr>
          <a:lstStyle/>
          <a:p>
            <a:pPr>
              <a:lnSpc>
                <a:spcPct val="150000"/>
              </a:lnSpc>
            </a:pPr>
            <a:r>
              <a:rPr lang="fr-FR" sz="2000" dirty="0">
                <a:latin typeface="OpenDyslexic" pitchFamily="50" charset="0"/>
              </a:rPr>
              <a:t>La chaleur </a:t>
            </a:r>
            <a:r>
              <a:rPr lang="fr-FR" sz="2000" b="1" dirty="0">
                <a:latin typeface="OpenDyslexic" pitchFamily="50" charset="0"/>
              </a:rPr>
              <a:t>est</a:t>
            </a:r>
            <a:r>
              <a:rPr lang="fr-FR" sz="2000" dirty="0">
                <a:latin typeface="OpenDyslexic" pitchFamily="50" charset="0"/>
              </a:rPr>
              <a:t> étouffante, humide et pesante. Il </a:t>
            </a:r>
            <a:r>
              <a:rPr lang="fr-FR" sz="2000" b="1" dirty="0">
                <a:latin typeface="OpenDyslexic" pitchFamily="50" charset="0"/>
              </a:rPr>
              <a:t>règne</a:t>
            </a:r>
            <a:r>
              <a:rPr lang="fr-FR" sz="2000" dirty="0">
                <a:latin typeface="OpenDyslexic" pitchFamily="50" charset="0"/>
              </a:rPr>
              <a:t> autour de nous un calme inquiétant. On n’</a:t>
            </a:r>
            <a:r>
              <a:rPr lang="fr-FR" sz="2000" b="1" dirty="0">
                <a:latin typeface="OpenDyslexic" pitchFamily="50" charset="0"/>
              </a:rPr>
              <a:t>entend</a:t>
            </a:r>
            <a:r>
              <a:rPr lang="fr-FR" sz="2000" dirty="0">
                <a:latin typeface="OpenDyslexic" pitchFamily="50" charset="0"/>
              </a:rPr>
              <a:t> que le bruit des rames du petit canot où </a:t>
            </a:r>
            <a:r>
              <a:rPr lang="fr-FR" sz="2000" dirty="0" err="1">
                <a:latin typeface="OpenDyslexic" pitchFamily="50" charset="0"/>
              </a:rPr>
              <a:t>Grand-Jean</a:t>
            </a:r>
            <a:r>
              <a:rPr lang="fr-FR" sz="2000" dirty="0">
                <a:latin typeface="OpenDyslexic" pitchFamily="50" charset="0"/>
              </a:rPr>
              <a:t> et moi </a:t>
            </a:r>
            <a:r>
              <a:rPr lang="fr-FR" sz="2000" b="1" dirty="0">
                <a:latin typeface="OpenDyslexic" pitchFamily="50" charset="0"/>
              </a:rPr>
              <a:t>avons</a:t>
            </a:r>
            <a:r>
              <a:rPr lang="fr-FR" sz="2000" dirty="0">
                <a:latin typeface="OpenDyslexic" pitchFamily="50" charset="0"/>
              </a:rPr>
              <a:t> pris place. Mon compagnon </a:t>
            </a:r>
            <a:r>
              <a:rPr lang="fr-FR" sz="2000" b="1" dirty="0">
                <a:latin typeface="OpenDyslexic" pitchFamily="50" charset="0"/>
              </a:rPr>
              <a:t>semble</a:t>
            </a:r>
            <a:r>
              <a:rPr lang="fr-FR" sz="2000" dirty="0">
                <a:latin typeface="OpenDyslexic" pitchFamily="50" charset="0"/>
              </a:rPr>
              <a:t> nerveux, lui aussi. Pourtant, les pirates n’</a:t>
            </a:r>
            <a:r>
              <a:rPr lang="fr-FR" sz="2000" b="1" dirty="0">
                <a:latin typeface="OpenDyslexic" pitchFamily="50" charset="0"/>
              </a:rPr>
              <a:t>ont</a:t>
            </a:r>
            <a:r>
              <a:rPr lang="fr-FR" sz="2000" dirty="0">
                <a:latin typeface="OpenDyslexic" pitchFamily="50" charset="0"/>
              </a:rPr>
              <a:t> pas donné signe de vie depuis plusieurs jours. La traversée, quoique longue, s’</a:t>
            </a:r>
            <a:r>
              <a:rPr lang="fr-FR" sz="2000" b="1" dirty="0">
                <a:latin typeface="OpenDyslexic" pitchFamily="50" charset="0"/>
              </a:rPr>
              <a:t>est</a:t>
            </a:r>
            <a:r>
              <a:rPr lang="fr-FR" sz="2000" dirty="0">
                <a:latin typeface="OpenDyslexic" pitchFamily="50" charset="0"/>
              </a:rPr>
              <a:t> passée sans encombre.</a:t>
            </a:r>
          </a:p>
          <a:p>
            <a:pPr>
              <a:lnSpc>
                <a:spcPct val="150000"/>
              </a:lnSpc>
            </a:pPr>
            <a:r>
              <a:rPr lang="fr-FR" sz="2000" dirty="0">
                <a:latin typeface="OpenDyslexic" pitchFamily="50" charset="0"/>
              </a:rPr>
              <a:t>Ce profond silence nous </a:t>
            </a:r>
            <a:r>
              <a:rPr lang="fr-FR" sz="2000" b="1" dirty="0">
                <a:latin typeface="OpenDyslexic" pitchFamily="50" charset="0"/>
              </a:rPr>
              <a:t>effraie</a:t>
            </a:r>
            <a:r>
              <a:rPr lang="fr-FR" sz="2000" dirty="0">
                <a:latin typeface="OpenDyslexic" pitchFamily="50" charset="0"/>
              </a:rPr>
              <a:t>. Nous </a:t>
            </a:r>
            <a:r>
              <a:rPr lang="fr-FR" sz="2000" b="1" dirty="0">
                <a:latin typeface="OpenDyslexic" pitchFamily="50" charset="0"/>
              </a:rPr>
              <a:t>approchons</a:t>
            </a:r>
            <a:r>
              <a:rPr lang="fr-FR" sz="2000" dirty="0">
                <a:latin typeface="OpenDyslexic" pitchFamily="50" charset="0"/>
              </a:rPr>
              <a:t> de terres inconnues où tout </a:t>
            </a:r>
            <a:r>
              <a:rPr lang="fr-FR" sz="2000" b="1" dirty="0">
                <a:latin typeface="OpenDyslexic" pitchFamily="50" charset="0"/>
              </a:rPr>
              <a:t>semble</a:t>
            </a:r>
            <a:r>
              <a:rPr lang="fr-FR" sz="2000" dirty="0">
                <a:latin typeface="OpenDyslexic" pitchFamily="50" charset="0"/>
              </a:rPr>
              <a:t> mort. Le ciel d’un bleu profond et l’eau turquoise, le sable blond et les verts palmiers n’</a:t>
            </a:r>
            <a:r>
              <a:rPr lang="fr-FR" sz="2000" b="1" dirty="0">
                <a:latin typeface="OpenDyslexic" pitchFamily="50" charset="0"/>
              </a:rPr>
              <a:t>arrivent</a:t>
            </a:r>
            <a:r>
              <a:rPr lang="fr-FR" sz="2000" dirty="0">
                <a:latin typeface="OpenDyslexic" pitchFamily="50" charset="0"/>
              </a:rPr>
              <a:t> pas à égayer le paysage de cette ile sinistre.</a:t>
            </a:r>
          </a:p>
        </p:txBody>
      </p:sp>
    </p:spTree>
    <p:extLst>
      <p:ext uri="{BB962C8B-B14F-4D97-AF65-F5344CB8AC3E}">
        <p14:creationId xmlns:p14="http://schemas.microsoft.com/office/powerpoint/2010/main" val="207001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10</a:t>
            </a:r>
            <a:endParaRPr lang="fr-FR" sz="2400" dirty="0">
              <a:latin typeface="Fette Mikado" pitchFamily="2" charset="0"/>
            </a:endParaRPr>
          </a:p>
        </p:txBody>
      </p:sp>
      <p:sp>
        <p:nvSpPr>
          <p:cNvPr id="7" name="ZoneTexte 6"/>
          <p:cNvSpPr txBox="1"/>
          <p:nvPr/>
        </p:nvSpPr>
        <p:spPr>
          <a:xfrm>
            <a:off x="251520" y="188640"/>
            <a:ext cx="8424936" cy="1015663"/>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chaque phrase au </a:t>
            </a:r>
            <a:r>
              <a:rPr lang="fr-FR" sz="2000" b="1" dirty="0" smtClean="0">
                <a:latin typeface="OpenDyslexic" pitchFamily="50" charset="0"/>
              </a:rPr>
              <a:t>passé composé </a:t>
            </a:r>
            <a:r>
              <a:rPr lang="fr-FR" sz="2000" dirty="0" smtClean="0">
                <a:latin typeface="OpenDyslexic" pitchFamily="50" charset="0"/>
              </a:rPr>
              <a:t>en la mettant à  la personne demandée. Fais les transformations nécessaires. </a:t>
            </a:r>
            <a:endParaRPr lang="fr-FR" sz="2000" dirty="0">
              <a:latin typeface="OpenDyslexic" pitchFamily="50" charset="0"/>
            </a:endParaRPr>
          </a:p>
        </p:txBody>
      </p:sp>
      <p:sp>
        <p:nvSpPr>
          <p:cNvPr id="8" name="ZoneTexte 7"/>
          <p:cNvSpPr txBox="1"/>
          <p:nvPr/>
        </p:nvSpPr>
        <p:spPr>
          <a:xfrm>
            <a:off x="251520" y="1268760"/>
            <a:ext cx="8640960" cy="5170646"/>
          </a:xfrm>
          <a:prstGeom prst="rect">
            <a:avLst/>
          </a:prstGeom>
          <a:noFill/>
        </p:spPr>
        <p:txBody>
          <a:bodyPr wrap="square" rtlCol="0">
            <a:spAutoFit/>
          </a:bodyPr>
          <a:lstStyle/>
          <a:p>
            <a:pPr>
              <a:lnSpc>
                <a:spcPct val="150000"/>
              </a:lnSpc>
            </a:pPr>
            <a:r>
              <a:rPr lang="fr-FR" sz="2000" dirty="0" smtClean="0">
                <a:latin typeface="OpenDyslexic" pitchFamily="50" charset="0"/>
              </a:rPr>
              <a:t>Marie Curie </a:t>
            </a:r>
            <a:r>
              <a:rPr lang="fr-FR" sz="2000" b="1" dirty="0" smtClean="0">
                <a:latin typeface="OpenDyslexic" pitchFamily="50" charset="0"/>
              </a:rPr>
              <a:t>a travaillé </a:t>
            </a:r>
            <a:r>
              <a:rPr lang="fr-FR" sz="2000" dirty="0" smtClean="0">
                <a:latin typeface="OpenDyslexic" pitchFamily="50" charset="0"/>
              </a:rPr>
              <a:t>sur la radioactivité.</a:t>
            </a:r>
          </a:p>
          <a:p>
            <a:pPr>
              <a:lnSpc>
                <a:spcPct val="150000"/>
              </a:lnSpc>
            </a:pPr>
            <a:r>
              <a:rPr lang="fr-FR" sz="2000" dirty="0" smtClean="0">
                <a:latin typeface="OpenDyslexic" pitchFamily="50" charset="0"/>
              </a:rPr>
              <a:t>Pierre et Marie Curie ________________________________</a:t>
            </a:r>
          </a:p>
          <a:p>
            <a:pPr>
              <a:lnSpc>
                <a:spcPct val="150000"/>
              </a:lnSpc>
            </a:pPr>
            <a:r>
              <a:rPr lang="fr-FR" sz="2000" dirty="0" smtClean="0">
                <a:latin typeface="OpenDyslexic" pitchFamily="50" charset="0"/>
              </a:rPr>
              <a:t>Vous 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Ils </a:t>
            </a:r>
            <a:r>
              <a:rPr lang="fr-FR" sz="2000" b="1" dirty="0" smtClean="0">
                <a:latin typeface="OpenDyslexic" pitchFamily="50" charset="0"/>
              </a:rPr>
              <a:t>viennent</a:t>
            </a:r>
            <a:r>
              <a:rPr lang="fr-FR" sz="2000" dirty="0" smtClean="0">
                <a:latin typeface="OpenDyslexic" pitchFamily="50" charset="0"/>
              </a:rPr>
              <a:t> au cinéma.</a:t>
            </a:r>
          </a:p>
          <a:p>
            <a:pPr>
              <a:lnSpc>
                <a:spcPct val="150000"/>
              </a:lnSpc>
            </a:pPr>
            <a:r>
              <a:rPr lang="fr-FR" sz="2000" dirty="0" smtClean="0">
                <a:latin typeface="OpenDyslexic" pitchFamily="50" charset="0"/>
              </a:rPr>
              <a:t>Je _______________________________________________</a:t>
            </a:r>
          </a:p>
          <a:p>
            <a:pPr>
              <a:lnSpc>
                <a:spcPct val="150000"/>
              </a:lnSpc>
            </a:pPr>
            <a:r>
              <a:rPr lang="fr-FR" sz="2000" dirty="0" smtClean="0">
                <a:latin typeface="OpenDyslexic" pitchFamily="50" charset="0"/>
              </a:rPr>
              <a:t>Tu _______________________________________________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Elles </a:t>
            </a:r>
            <a:r>
              <a:rPr lang="fr-FR" sz="2000" b="1" dirty="0" smtClean="0">
                <a:latin typeface="OpenDyslexic" pitchFamily="50" charset="0"/>
              </a:rPr>
              <a:t>racontent</a:t>
            </a:r>
            <a:r>
              <a:rPr lang="fr-FR" sz="2000" dirty="0" smtClean="0">
                <a:latin typeface="OpenDyslexic" pitchFamily="50" charset="0"/>
              </a:rPr>
              <a:t> leurs vacances à leurs amies.</a:t>
            </a:r>
          </a:p>
          <a:p>
            <a:pPr>
              <a:lnSpc>
                <a:spcPct val="150000"/>
              </a:lnSpc>
            </a:pPr>
            <a:r>
              <a:rPr lang="fr-FR" sz="2000" dirty="0" smtClean="0">
                <a:latin typeface="OpenDyslexic" pitchFamily="50" charset="0"/>
              </a:rPr>
              <a:t>Nous _____________________________________________</a:t>
            </a:r>
          </a:p>
          <a:p>
            <a:pPr>
              <a:lnSpc>
                <a:spcPct val="150000"/>
              </a:lnSpc>
            </a:pPr>
            <a:r>
              <a:rPr lang="fr-FR" sz="2000" dirty="0" smtClean="0">
                <a:latin typeface="OpenDyslexic" pitchFamily="50" charset="0"/>
              </a:rPr>
              <a:t>Ils _______________________________________________</a:t>
            </a:r>
            <a:endParaRPr lang="fr-FR" sz="2000" dirty="0">
              <a:latin typeface="OpenDyslexic" pitchFamily="50" charset="0"/>
            </a:endParaRPr>
          </a:p>
        </p:txBody>
      </p:sp>
    </p:spTree>
    <p:extLst>
      <p:ext uri="{BB962C8B-B14F-4D97-AF65-F5344CB8AC3E}">
        <p14:creationId xmlns:p14="http://schemas.microsoft.com/office/powerpoint/2010/main" val="2141215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784976" cy="1015663"/>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ce texte au passé simple en remplaçant « le géant »     par « les géants ». Fais toutes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19</a:t>
            </a:r>
            <a:endParaRPr lang="fr-FR" sz="2400" dirty="0">
              <a:latin typeface="Fette Mikado" pitchFamily="2" charset="0"/>
            </a:endParaRPr>
          </a:p>
        </p:txBody>
      </p:sp>
      <p:sp>
        <p:nvSpPr>
          <p:cNvPr id="6" name="ZoneTexte 5"/>
          <p:cNvSpPr txBox="1"/>
          <p:nvPr/>
        </p:nvSpPr>
        <p:spPr>
          <a:xfrm>
            <a:off x="179512" y="1556792"/>
            <a:ext cx="8605464" cy="3323987"/>
          </a:xfrm>
          <a:prstGeom prst="rect">
            <a:avLst/>
          </a:prstGeom>
          <a:noFill/>
        </p:spPr>
        <p:txBody>
          <a:bodyPr wrap="square" rtlCol="0">
            <a:spAutoFit/>
          </a:bodyPr>
          <a:lstStyle/>
          <a:p>
            <a:pPr>
              <a:lnSpc>
                <a:spcPct val="150000"/>
              </a:lnSpc>
            </a:pPr>
            <a:r>
              <a:rPr lang="fr-FR" sz="2000" dirty="0" smtClean="0">
                <a:latin typeface="OpenDyslexic" pitchFamily="50" charset="0"/>
              </a:rPr>
              <a:t>Le géant </a:t>
            </a:r>
            <a:r>
              <a:rPr lang="fr-FR" sz="2000" b="1" dirty="0" smtClean="0">
                <a:latin typeface="OpenDyslexic" pitchFamily="50" charset="0"/>
              </a:rPr>
              <a:t>fit</a:t>
            </a:r>
            <a:r>
              <a:rPr lang="fr-FR" sz="2000" dirty="0" smtClean="0">
                <a:latin typeface="OpenDyslexic" pitchFamily="50" charset="0"/>
              </a:rPr>
              <a:t> un pas en arrière et </a:t>
            </a:r>
            <a:r>
              <a:rPr lang="fr-FR" sz="2000" b="1" dirty="0" smtClean="0">
                <a:latin typeface="OpenDyslexic" pitchFamily="50" charset="0"/>
              </a:rPr>
              <a:t>posa</a:t>
            </a:r>
            <a:r>
              <a:rPr lang="fr-FR" sz="2000" dirty="0" smtClean="0">
                <a:latin typeface="OpenDyslexic" pitchFamily="50" charset="0"/>
              </a:rPr>
              <a:t> sa valise sur le trottoir. Il </a:t>
            </a:r>
            <a:r>
              <a:rPr lang="fr-FR" sz="2000" b="1" dirty="0" smtClean="0">
                <a:latin typeface="OpenDyslexic" pitchFamily="50" charset="0"/>
              </a:rPr>
              <a:t>se pencha</a:t>
            </a:r>
            <a:r>
              <a:rPr lang="fr-FR" sz="2000" dirty="0" smtClean="0">
                <a:latin typeface="OpenDyslexic" pitchFamily="50" charset="0"/>
              </a:rPr>
              <a:t>, l’</a:t>
            </a:r>
            <a:r>
              <a:rPr lang="fr-FR" sz="2000" b="1" dirty="0" smtClean="0">
                <a:latin typeface="OpenDyslexic" pitchFamily="50" charset="0"/>
              </a:rPr>
              <a:t>ouvrit</a:t>
            </a:r>
            <a:r>
              <a:rPr lang="fr-FR" sz="2000" dirty="0" smtClean="0">
                <a:latin typeface="OpenDyslexic" pitchFamily="50" charset="0"/>
              </a:rPr>
              <a:t> et y </a:t>
            </a:r>
            <a:r>
              <a:rPr lang="fr-FR" sz="2000" b="1" dirty="0" smtClean="0">
                <a:latin typeface="OpenDyslexic" pitchFamily="50" charset="0"/>
              </a:rPr>
              <a:t>prit</a:t>
            </a:r>
            <a:r>
              <a:rPr lang="fr-FR" sz="2000" dirty="0" smtClean="0">
                <a:latin typeface="OpenDyslexic" pitchFamily="50" charset="0"/>
              </a:rPr>
              <a:t> quelque chose qui ressemblait à un bocal. Il </a:t>
            </a:r>
            <a:r>
              <a:rPr lang="fr-FR" sz="2000" b="1" dirty="0" smtClean="0">
                <a:latin typeface="OpenDyslexic" pitchFamily="50" charset="0"/>
              </a:rPr>
              <a:t>dévissa</a:t>
            </a:r>
            <a:r>
              <a:rPr lang="fr-FR" sz="2000" dirty="0" smtClean="0">
                <a:latin typeface="OpenDyslexic" pitchFamily="50" charset="0"/>
              </a:rPr>
              <a:t> le couvercle et </a:t>
            </a:r>
            <a:r>
              <a:rPr lang="fr-FR" sz="2000" b="1" dirty="0" smtClean="0">
                <a:latin typeface="OpenDyslexic" pitchFamily="50" charset="0"/>
              </a:rPr>
              <a:t>versa</a:t>
            </a:r>
            <a:r>
              <a:rPr lang="fr-FR" sz="2000" dirty="0" smtClean="0">
                <a:latin typeface="OpenDyslexic" pitchFamily="50" charset="0"/>
              </a:rPr>
              <a:t> le contenu du bocal dans sa longue trompette. Le géant </a:t>
            </a:r>
            <a:r>
              <a:rPr lang="fr-FR" sz="2000" b="1" dirty="0" smtClean="0">
                <a:latin typeface="OpenDyslexic" pitchFamily="50" charset="0"/>
              </a:rPr>
              <a:t>se redressa</a:t>
            </a:r>
            <a:r>
              <a:rPr lang="fr-FR" sz="2000" dirty="0" smtClean="0">
                <a:latin typeface="OpenDyslexic" pitchFamily="50" charset="0"/>
              </a:rPr>
              <a:t>, puis </a:t>
            </a:r>
            <a:r>
              <a:rPr lang="fr-FR" sz="2000" b="1" dirty="0" smtClean="0">
                <a:latin typeface="OpenDyslexic" pitchFamily="50" charset="0"/>
              </a:rPr>
              <a:t>glissa</a:t>
            </a:r>
            <a:r>
              <a:rPr lang="fr-FR" sz="2000" dirty="0" smtClean="0">
                <a:latin typeface="OpenDyslexic" pitchFamily="50" charset="0"/>
              </a:rPr>
              <a:t> le pavillon de la trompette par la fenêtre ouverte de la pièce où dormaient les enfants </a:t>
            </a:r>
            <a:r>
              <a:rPr lang="fr-FR" sz="2000" dirty="0" err="1" smtClean="0">
                <a:latin typeface="OpenDyslexic" pitchFamily="50" charset="0"/>
              </a:rPr>
              <a:t>Goochey</a:t>
            </a:r>
            <a:r>
              <a:rPr lang="fr-FR" sz="2000" dirty="0" smtClean="0">
                <a:latin typeface="OpenDyslexic" pitchFamily="50" charset="0"/>
              </a:rPr>
              <a:t>. Il </a:t>
            </a:r>
            <a:r>
              <a:rPr lang="fr-FR" sz="2000" b="1" dirty="0" smtClean="0">
                <a:latin typeface="OpenDyslexic" pitchFamily="50" charset="0"/>
              </a:rPr>
              <a:t>prit </a:t>
            </a:r>
            <a:r>
              <a:rPr lang="fr-FR" sz="2000" dirty="0" smtClean="0">
                <a:latin typeface="OpenDyslexic" pitchFamily="50" charset="0"/>
              </a:rPr>
              <a:t>alors une profonde inspiration et </a:t>
            </a:r>
            <a:r>
              <a:rPr lang="fr-FR" sz="2000" dirty="0" err="1" smtClean="0">
                <a:latin typeface="OpenDyslexic" pitchFamily="50" charset="0"/>
              </a:rPr>
              <a:t>pshouff</a:t>
            </a:r>
            <a:r>
              <a:rPr lang="fr-FR" sz="2000" dirty="0" smtClean="0">
                <a:latin typeface="OpenDyslexic" pitchFamily="50" charset="0"/>
              </a:rPr>
              <a:t> ! il </a:t>
            </a:r>
            <a:r>
              <a:rPr lang="fr-FR" sz="2000" b="1" dirty="0" smtClean="0">
                <a:latin typeface="OpenDyslexic" pitchFamily="50" charset="0"/>
              </a:rPr>
              <a:t>souffla</a:t>
            </a:r>
            <a:r>
              <a:rPr lang="fr-FR" sz="2000" dirty="0" smtClean="0">
                <a:latin typeface="OpenDyslexic" pitchFamily="50" charset="0"/>
              </a:rPr>
              <a:t> dans sa trompette.</a:t>
            </a:r>
            <a:endParaRPr lang="fr-FR" sz="2000" dirty="0">
              <a:latin typeface="OpenDyslexic" pitchFamily="50" charset="0"/>
            </a:endParaRPr>
          </a:p>
        </p:txBody>
      </p:sp>
    </p:spTree>
    <p:extLst>
      <p:ext uri="{BB962C8B-B14F-4D97-AF65-F5344CB8AC3E}">
        <p14:creationId xmlns:p14="http://schemas.microsoft.com/office/powerpoint/2010/main" val="3638781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7920880" cy="910506"/>
          </a:xfrm>
          <a:prstGeom prst="rect">
            <a:avLst/>
          </a:prstGeom>
          <a:noFill/>
          <a:ln w="3175">
            <a:solidFill>
              <a:schemeClr val="tx1"/>
            </a:solidFill>
          </a:ln>
        </p:spPr>
        <p:txBody>
          <a:bodyPr wrap="square" rtlCol="0">
            <a:spAutoFit/>
          </a:bodyPr>
          <a:lstStyle/>
          <a:p>
            <a:pPr>
              <a:lnSpc>
                <a:spcPct val="150000"/>
              </a:lnSpc>
            </a:pPr>
            <a:r>
              <a:rPr lang="fr-FR" sz="1900" dirty="0" smtClean="0">
                <a:latin typeface="OpenDyslexic" pitchFamily="50" charset="0"/>
              </a:rPr>
              <a:t>Complète les tableaux en conjuguant les verbes donnés au </a:t>
            </a:r>
            <a:r>
              <a:rPr lang="fr-FR" sz="1900" b="1" dirty="0" smtClean="0">
                <a:latin typeface="OpenDyslexic" pitchFamily="50" charset="0"/>
              </a:rPr>
              <a:t>passé composé </a:t>
            </a:r>
            <a:r>
              <a:rPr lang="fr-FR" sz="1900" dirty="0" smtClean="0">
                <a:latin typeface="OpenDyslexic" pitchFamily="50" charset="0"/>
              </a:rPr>
              <a:t>de l’indicatif.</a:t>
            </a:r>
            <a:endParaRPr lang="fr-FR" sz="19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9</a:t>
            </a:r>
            <a:endParaRPr lang="fr-FR" sz="2400" dirty="0">
              <a:latin typeface="Fette Mikado" pitchFamily="2"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4195892348"/>
              </p:ext>
            </p:extLst>
          </p:nvPr>
        </p:nvGraphicFramePr>
        <p:xfrm>
          <a:off x="251520" y="1268760"/>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Aller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3867357674"/>
              </p:ext>
            </p:extLst>
          </p:nvPr>
        </p:nvGraphicFramePr>
        <p:xfrm>
          <a:off x="251520" y="3948832"/>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Réussir</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465418207"/>
              </p:ext>
            </p:extLst>
          </p:nvPr>
        </p:nvGraphicFramePr>
        <p:xfrm>
          <a:off x="4644008" y="1284536"/>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     Voir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182410798"/>
              </p:ext>
            </p:extLst>
          </p:nvPr>
        </p:nvGraphicFramePr>
        <p:xfrm>
          <a:off x="4644008" y="3964608"/>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Partir</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85485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208912" cy="1015663"/>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ce texte le mettant </a:t>
            </a:r>
            <a:r>
              <a:rPr lang="fr-FR" sz="2000" b="1" dirty="0" smtClean="0">
                <a:latin typeface="OpenDyslexic" pitchFamily="50" charset="0"/>
              </a:rPr>
              <a:t>au passé simple </a:t>
            </a:r>
            <a:r>
              <a:rPr lang="fr-FR" sz="2000" dirty="0" smtClean="0">
                <a:latin typeface="OpenDyslexic" pitchFamily="50" charset="0"/>
              </a:rPr>
              <a:t>de l’indicatif. Fais toutes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20</a:t>
            </a:r>
            <a:endParaRPr lang="fr-FR" sz="2400" dirty="0">
              <a:latin typeface="Fette Mikado" pitchFamily="2" charset="0"/>
            </a:endParaRPr>
          </a:p>
        </p:txBody>
      </p:sp>
      <p:sp>
        <p:nvSpPr>
          <p:cNvPr id="6" name="ZoneTexte 5"/>
          <p:cNvSpPr txBox="1"/>
          <p:nvPr/>
        </p:nvSpPr>
        <p:spPr>
          <a:xfrm>
            <a:off x="278902" y="1484784"/>
            <a:ext cx="8613578" cy="2400657"/>
          </a:xfrm>
          <a:prstGeom prst="rect">
            <a:avLst/>
          </a:prstGeom>
          <a:noFill/>
        </p:spPr>
        <p:txBody>
          <a:bodyPr wrap="square" rtlCol="0">
            <a:spAutoFit/>
          </a:bodyPr>
          <a:lstStyle/>
          <a:p>
            <a:pPr>
              <a:lnSpc>
                <a:spcPct val="150000"/>
              </a:lnSpc>
            </a:pPr>
            <a:r>
              <a:rPr lang="fr-FR" sz="2000" dirty="0" smtClean="0">
                <a:latin typeface="OpenDyslexic" pitchFamily="50" charset="0"/>
              </a:rPr>
              <a:t>En 1870, Napoléon III </a:t>
            </a:r>
            <a:r>
              <a:rPr lang="fr-FR" sz="2000" b="1" dirty="0" smtClean="0">
                <a:latin typeface="OpenDyslexic" pitchFamily="50" charset="0"/>
              </a:rPr>
              <a:t>déclare</a:t>
            </a:r>
            <a:r>
              <a:rPr lang="fr-FR" sz="2000" dirty="0" smtClean="0">
                <a:latin typeface="OpenDyslexic" pitchFamily="50" charset="0"/>
              </a:rPr>
              <a:t> la guerre à la Prusse et </a:t>
            </a:r>
            <a:r>
              <a:rPr lang="fr-FR" sz="2000" b="1" dirty="0" smtClean="0">
                <a:latin typeface="OpenDyslexic" pitchFamily="50" charset="0"/>
              </a:rPr>
              <a:t>perd</a:t>
            </a:r>
            <a:r>
              <a:rPr lang="fr-FR" sz="2000" dirty="0" smtClean="0">
                <a:latin typeface="OpenDyslexic" pitchFamily="50" charset="0"/>
              </a:rPr>
              <a:t> la bataille. C’</a:t>
            </a:r>
            <a:r>
              <a:rPr lang="fr-FR" sz="2000" b="1" dirty="0" smtClean="0">
                <a:latin typeface="OpenDyslexic" pitchFamily="50" charset="0"/>
              </a:rPr>
              <a:t>est</a:t>
            </a:r>
            <a:r>
              <a:rPr lang="fr-FR" sz="2000" dirty="0" smtClean="0">
                <a:latin typeface="OpenDyslexic" pitchFamily="50" charset="0"/>
              </a:rPr>
              <a:t> la chute du Second Empire. Les parisiens n’</a:t>
            </a:r>
            <a:r>
              <a:rPr lang="fr-FR" sz="2000" b="1" dirty="0" smtClean="0">
                <a:latin typeface="OpenDyslexic" pitchFamily="50" charset="0"/>
              </a:rPr>
              <a:t>acceptent</a:t>
            </a:r>
            <a:r>
              <a:rPr lang="fr-FR" sz="2000" dirty="0" smtClean="0">
                <a:latin typeface="OpenDyslexic" pitchFamily="50" charset="0"/>
              </a:rPr>
              <a:t> pas la défaite, ils </a:t>
            </a:r>
            <a:r>
              <a:rPr lang="fr-FR" sz="2000" b="1" dirty="0" smtClean="0">
                <a:latin typeface="OpenDyslexic" pitchFamily="50" charset="0"/>
              </a:rPr>
              <a:t>se soulèvent </a:t>
            </a:r>
            <a:r>
              <a:rPr lang="fr-FR" sz="2000" dirty="0" smtClean="0">
                <a:latin typeface="OpenDyslexic" pitchFamily="50" charset="0"/>
              </a:rPr>
              <a:t>contre l’Assemblée en place et </a:t>
            </a:r>
            <a:r>
              <a:rPr lang="fr-FR" sz="2000" b="1" dirty="0" smtClean="0">
                <a:latin typeface="OpenDyslexic" pitchFamily="50" charset="0"/>
              </a:rPr>
              <a:t>élisent</a:t>
            </a:r>
            <a:r>
              <a:rPr lang="fr-FR" sz="2000" dirty="0" smtClean="0">
                <a:latin typeface="OpenDyslexic" pitchFamily="50" charset="0"/>
              </a:rPr>
              <a:t> leur propre assemblée, la Commune de Paris. </a:t>
            </a:r>
            <a:endParaRPr lang="fr-FR" sz="2000" dirty="0">
              <a:latin typeface="OpenDyslexic" pitchFamily="50" charset="0"/>
            </a:endParaRPr>
          </a:p>
        </p:txBody>
      </p:sp>
    </p:spTree>
    <p:extLst>
      <p:ext uri="{BB962C8B-B14F-4D97-AF65-F5344CB8AC3E}">
        <p14:creationId xmlns:p14="http://schemas.microsoft.com/office/powerpoint/2010/main" val="2949232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2">
            <a:extLst>
              <a:ext uri="{28A0092B-C50C-407E-A947-70E740481C1C}">
                <a14:useLocalDpi xmlns:a14="http://schemas.microsoft.com/office/drawing/2010/main" val="0"/>
              </a:ext>
            </a:extLst>
          </a:blip>
          <a:srcRect b="9473"/>
          <a:stretch/>
        </p:blipFill>
        <p:spPr>
          <a:xfrm>
            <a:off x="7164288" y="188640"/>
            <a:ext cx="1748629" cy="1116000"/>
          </a:xfrm>
          <a:prstGeom prst="rect">
            <a:avLst/>
          </a:prstGeom>
        </p:spPr>
      </p:pic>
      <p:sp>
        <p:nvSpPr>
          <p:cNvPr id="4" name="ZoneTexte 3"/>
          <p:cNvSpPr txBox="1"/>
          <p:nvPr/>
        </p:nvSpPr>
        <p:spPr>
          <a:xfrm>
            <a:off x="251520" y="188640"/>
            <a:ext cx="7920880" cy="491930"/>
          </a:xfrm>
          <a:prstGeom prst="rect">
            <a:avLst/>
          </a:prstGeom>
          <a:noFill/>
        </p:spPr>
        <p:txBody>
          <a:bodyPr wrap="square" rtlCol="0">
            <a:spAutoFit/>
          </a:bodyPr>
          <a:lstStyle/>
          <a:p>
            <a:pPr>
              <a:lnSpc>
                <a:spcPct val="150000"/>
              </a:lnSpc>
            </a:pPr>
            <a:r>
              <a:rPr lang="fr-FR" sz="2000" dirty="0" smtClean="0">
                <a:latin typeface="OpenDyslexic" pitchFamily="50" charset="0"/>
              </a:rPr>
              <a:t>Suivi des fiches : </a:t>
            </a:r>
            <a:endParaRPr lang="fr-FR" sz="2000" dirty="0">
              <a:latin typeface="OpenDyslexic" pitchFamily="50"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427504457"/>
              </p:ext>
            </p:extLst>
          </p:nvPr>
        </p:nvGraphicFramePr>
        <p:xfrm>
          <a:off x="179512" y="1268760"/>
          <a:ext cx="4231568" cy="5066880"/>
        </p:xfrm>
        <a:graphic>
          <a:graphicData uri="http://schemas.openxmlformats.org/drawingml/2006/table">
            <a:tbl>
              <a:tblPr firstRow="1" bandRow="1">
                <a:tableStyleId>{5C22544A-7EE6-4342-B048-85BDC9FD1C3A}</a:tableStyleId>
              </a:tblPr>
              <a:tblGrid>
                <a:gridCol w="720080"/>
                <a:gridCol w="1170496"/>
                <a:gridCol w="1170496"/>
                <a:gridCol w="1170496"/>
              </a:tblGrid>
              <a:tr h="494880">
                <a:tc>
                  <a:txBody>
                    <a:bodyPr/>
                    <a:lstStyle/>
                    <a:p>
                      <a:pPr algn="ctr"/>
                      <a:r>
                        <a:rPr lang="fr-FR" sz="2100" b="0" dirty="0" smtClean="0">
                          <a:latin typeface="Fette Mikado" pitchFamily="2" charset="0"/>
                        </a:rPr>
                        <a:t>Fiche : </a:t>
                      </a:r>
                      <a:endParaRPr lang="fr-FR" sz="2100" b="0" dirty="0">
                        <a:latin typeface="Fette Mikado" pitchFamily="2" charset="0"/>
                      </a:endParaRPr>
                    </a:p>
                  </a:txBody>
                  <a:tcPr>
                    <a:solidFill>
                      <a:schemeClr val="bg2">
                        <a:lumMod val="10000"/>
                      </a:schemeClr>
                    </a:solidFill>
                  </a:tcPr>
                </a:tc>
                <a:tc>
                  <a:txBody>
                    <a:bodyPr/>
                    <a:lstStyle/>
                    <a:p>
                      <a:pPr algn="ctr"/>
                      <a:r>
                        <a:rPr lang="fr-FR" sz="2100" b="0" dirty="0" smtClean="0">
                          <a:latin typeface="Fette Mikado" pitchFamily="2" charset="0"/>
                        </a:rPr>
                        <a:t>Terminée</a:t>
                      </a:r>
                      <a:r>
                        <a:rPr lang="fr-FR" sz="2100" b="0" baseline="0" dirty="0" smtClean="0">
                          <a:latin typeface="Fette Mikado" pitchFamily="2" charset="0"/>
                        </a:rPr>
                        <a:t> : </a:t>
                      </a:r>
                      <a:endParaRPr lang="fr-FR" sz="2100" b="0" dirty="0">
                        <a:latin typeface="Fette Mikado" pitchFamily="2" charset="0"/>
                      </a:endParaRPr>
                    </a:p>
                  </a:txBody>
                  <a:tcPr>
                    <a:solidFill>
                      <a:schemeClr val="bg2">
                        <a:lumMod val="10000"/>
                      </a:schemeClr>
                    </a:solidFill>
                  </a:tcPr>
                </a:tc>
                <a:tc>
                  <a:txBody>
                    <a:bodyPr/>
                    <a:lstStyle/>
                    <a:p>
                      <a:pPr algn="ctr"/>
                      <a:r>
                        <a:rPr lang="fr-FR" sz="2100" b="0" dirty="0" smtClean="0">
                          <a:latin typeface="Fette Mikado" pitchFamily="2" charset="0"/>
                        </a:rPr>
                        <a:t>À</a:t>
                      </a:r>
                      <a:r>
                        <a:rPr lang="fr-FR" sz="2100" b="0" baseline="0" dirty="0" smtClean="0">
                          <a:latin typeface="Fette Mikado" pitchFamily="2" charset="0"/>
                        </a:rPr>
                        <a:t> corriger : </a:t>
                      </a:r>
                      <a:endParaRPr lang="fr-FR" sz="2100" b="0" dirty="0">
                        <a:latin typeface="Fette Mikado" pitchFamily="2" charset="0"/>
                      </a:endParaRPr>
                    </a:p>
                  </a:txBody>
                  <a:tcPr>
                    <a:solidFill>
                      <a:schemeClr val="bg2">
                        <a:lumMod val="10000"/>
                      </a:schemeClr>
                    </a:solidFill>
                  </a:tcPr>
                </a:tc>
                <a:tc>
                  <a:txBody>
                    <a:bodyPr/>
                    <a:lstStyle/>
                    <a:p>
                      <a:pPr algn="ctr"/>
                      <a:r>
                        <a:rPr lang="fr-FR" sz="2100" b="0" dirty="0" smtClean="0">
                          <a:latin typeface="Fette Mikado" pitchFamily="2" charset="0"/>
                        </a:rPr>
                        <a:t>Validée : </a:t>
                      </a:r>
                      <a:endParaRPr lang="fr-FR" sz="2100" b="0" dirty="0">
                        <a:latin typeface="Fette Mikado" pitchFamily="2" charset="0"/>
                      </a:endParaRPr>
                    </a:p>
                  </a:txBody>
                  <a:tcPr>
                    <a:solidFill>
                      <a:schemeClr val="bg2">
                        <a:lumMod val="10000"/>
                      </a:schemeClr>
                    </a:solidFill>
                  </a:tcPr>
                </a:tc>
              </a:tr>
              <a:tr h="439893">
                <a:tc>
                  <a:txBody>
                    <a:bodyPr/>
                    <a:lstStyle/>
                    <a:p>
                      <a:pPr algn="ctr"/>
                      <a:r>
                        <a:rPr lang="fr-FR" sz="2400" b="0" dirty="0" smtClean="0">
                          <a:latin typeface="Fette Mikado" pitchFamily="2" charset="0"/>
                        </a:rPr>
                        <a:t>1</a:t>
                      </a:r>
                      <a:endParaRPr lang="fr-FR" sz="2400"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2</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3</a:t>
                      </a:r>
                      <a:endParaRPr lang="fr-FR" sz="2400"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4</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5</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6</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7</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8</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9</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10</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128413948"/>
              </p:ext>
            </p:extLst>
          </p:nvPr>
        </p:nvGraphicFramePr>
        <p:xfrm>
          <a:off x="4716016" y="1268760"/>
          <a:ext cx="4231568" cy="5066880"/>
        </p:xfrm>
        <a:graphic>
          <a:graphicData uri="http://schemas.openxmlformats.org/drawingml/2006/table">
            <a:tbl>
              <a:tblPr firstRow="1" bandRow="1">
                <a:tableStyleId>{5C22544A-7EE6-4342-B048-85BDC9FD1C3A}</a:tableStyleId>
              </a:tblPr>
              <a:tblGrid>
                <a:gridCol w="720080"/>
                <a:gridCol w="1170496"/>
                <a:gridCol w="1170496"/>
                <a:gridCol w="1170496"/>
              </a:tblGrid>
              <a:tr h="494880">
                <a:tc>
                  <a:txBody>
                    <a:bodyPr/>
                    <a:lstStyle/>
                    <a:p>
                      <a:pPr algn="ctr"/>
                      <a:r>
                        <a:rPr lang="fr-FR" sz="2100" b="0" dirty="0" smtClean="0">
                          <a:latin typeface="Fette Mikado" pitchFamily="2" charset="0"/>
                        </a:rPr>
                        <a:t>Fiche : </a:t>
                      </a:r>
                      <a:endParaRPr lang="fr-FR" sz="2100" b="0" dirty="0">
                        <a:latin typeface="Fette Mikado" pitchFamily="2" charset="0"/>
                      </a:endParaRPr>
                    </a:p>
                  </a:txBody>
                  <a:tcPr>
                    <a:solidFill>
                      <a:schemeClr val="tx1">
                        <a:lumMod val="95000"/>
                        <a:lumOff val="5000"/>
                      </a:schemeClr>
                    </a:solidFill>
                  </a:tcPr>
                </a:tc>
                <a:tc>
                  <a:txBody>
                    <a:bodyPr/>
                    <a:lstStyle/>
                    <a:p>
                      <a:pPr algn="ctr"/>
                      <a:r>
                        <a:rPr lang="fr-FR" sz="2100" b="0" dirty="0" smtClean="0">
                          <a:latin typeface="Fette Mikado" pitchFamily="2" charset="0"/>
                        </a:rPr>
                        <a:t>Terminée</a:t>
                      </a:r>
                      <a:r>
                        <a:rPr lang="fr-FR" sz="2100" b="0" baseline="0" dirty="0" smtClean="0">
                          <a:latin typeface="Fette Mikado" pitchFamily="2" charset="0"/>
                        </a:rPr>
                        <a:t> : </a:t>
                      </a:r>
                      <a:endParaRPr lang="fr-FR" sz="2100" b="0" dirty="0">
                        <a:latin typeface="Fette Mikado" pitchFamily="2" charset="0"/>
                      </a:endParaRPr>
                    </a:p>
                  </a:txBody>
                  <a:tcPr>
                    <a:solidFill>
                      <a:schemeClr val="tx1">
                        <a:lumMod val="95000"/>
                        <a:lumOff val="5000"/>
                      </a:schemeClr>
                    </a:solidFill>
                  </a:tcPr>
                </a:tc>
                <a:tc>
                  <a:txBody>
                    <a:bodyPr/>
                    <a:lstStyle/>
                    <a:p>
                      <a:pPr algn="ctr"/>
                      <a:r>
                        <a:rPr lang="fr-FR" sz="2100" b="0" dirty="0" smtClean="0">
                          <a:latin typeface="Fette Mikado" pitchFamily="2" charset="0"/>
                        </a:rPr>
                        <a:t>À</a:t>
                      </a:r>
                      <a:r>
                        <a:rPr lang="fr-FR" sz="2100" b="0" baseline="0" dirty="0" smtClean="0">
                          <a:latin typeface="Fette Mikado" pitchFamily="2" charset="0"/>
                        </a:rPr>
                        <a:t> corriger : </a:t>
                      </a:r>
                      <a:endParaRPr lang="fr-FR" sz="2100" b="0" dirty="0">
                        <a:latin typeface="Fette Mikado" pitchFamily="2" charset="0"/>
                      </a:endParaRPr>
                    </a:p>
                  </a:txBody>
                  <a:tcPr>
                    <a:solidFill>
                      <a:schemeClr val="tx1">
                        <a:lumMod val="95000"/>
                        <a:lumOff val="5000"/>
                      </a:schemeClr>
                    </a:solidFill>
                  </a:tcPr>
                </a:tc>
                <a:tc>
                  <a:txBody>
                    <a:bodyPr/>
                    <a:lstStyle/>
                    <a:p>
                      <a:pPr algn="ctr"/>
                      <a:r>
                        <a:rPr lang="fr-FR" sz="2100" b="0" dirty="0" smtClean="0">
                          <a:latin typeface="Fette Mikado" pitchFamily="2" charset="0"/>
                        </a:rPr>
                        <a:t>Validée : </a:t>
                      </a:r>
                      <a:endParaRPr lang="fr-FR" sz="2100" b="0" dirty="0">
                        <a:latin typeface="Fette Mikado" pitchFamily="2" charset="0"/>
                      </a:endParaRPr>
                    </a:p>
                  </a:txBody>
                  <a:tcPr>
                    <a:solidFill>
                      <a:schemeClr val="tx1">
                        <a:lumMod val="95000"/>
                        <a:lumOff val="5000"/>
                      </a:schemeClr>
                    </a:solidFill>
                  </a:tcPr>
                </a:tc>
              </a:tr>
              <a:tr h="439893">
                <a:tc>
                  <a:txBody>
                    <a:bodyPr/>
                    <a:lstStyle/>
                    <a:p>
                      <a:pPr algn="ctr"/>
                      <a:r>
                        <a:rPr lang="fr-FR" sz="2400" b="0" dirty="0" smtClean="0">
                          <a:latin typeface="Fette Mikado" pitchFamily="2" charset="0"/>
                        </a:rPr>
                        <a:t>11</a:t>
                      </a:r>
                      <a:endParaRPr lang="fr-FR" sz="2400"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12</a:t>
                      </a:r>
                      <a:endParaRPr lang="fr-FR" sz="2400"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13</a:t>
                      </a:r>
                      <a:endParaRPr lang="fr-FR" sz="2400"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14</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15</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16</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17</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18</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19</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r h="439893">
                <a:tc>
                  <a:txBody>
                    <a:bodyPr/>
                    <a:lstStyle/>
                    <a:p>
                      <a:pPr algn="ctr"/>
                      <a:r>
                        <a:rPr lang="fr-FR" sz="2400" b="0" dirty="0" smtClean="0">
                          <a:latin typeface="Fette Mikado" pitchFamily="2" charset="0"/>
                        </a:rPr>
                        <a:t>20</a:t>
                      </a:r>
                      <a:endParaRPr lang="fr-FR" sz="2400" b="0" dirty="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a:latin typeface="Fette Mikado" pitchFamily="2" charset="0"/>
                      </a:endParaRPr>
                    </a:p>
                  </a:txBody>
                  <a:tcPr>
                    <a:solidFill>
                      <a:schemeClr val="bg2">
                        <a:lumMod val="90000"/>
                      </a:schemeClr>
                    </a:solidFill>
                  </a:tcPr>
                </a:tc>
                <a:tc>
                  <a:txBody>
                    <a:bodyPr/>
                    <a:lstStyle/>
                    <a:p>
                      <a:pPr algn="ctr"/>
                      <a:endParaRPr lang="fr-FR" b="0" dirty="0">
                        <a:latin typeface="Fette Mikado" pitchFamily="2" charset="0"/>
                      </a:endParaRPr>
                    </a:p>
                  </a:txBody>
                  <a:tcPr>
                    <a:solidFill>
                      <a:schemeClr val="bg2">
                        <a:lumMod val="90000"/>
                      </a:schemeClr>
                    </a:solidFill>
                  </a:tcPr>
                </a:tc>
              </a:tr>
            </a:tbl>
          </a:graphicData>
        </a:graphic>
      </p:graphicFrame>
    </p:spTree>
    <p:extLst>
      <p:ext uri="{BB962C8B-B14F-4D97-AF65-F5344CB8AC3E}">
        <p14:creationId xmlns:p14="http://schemas.microsoft.com/office/powerpoint/2010/main" val="2821758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7920880" cy="1415259"/>
          </a:xfrm>
          <a:prstGeom prst="rect">
            <a:avLst/>
          </a:prstGeom>
          <a:noFill/>
          <a:ln w="3175">
            <a:solidFill>
              <a:schemeClr val="tx1"/>
            </a:solidFill>
          </a:ln>
        </p:spPr>
        <p:txBody>
          <a:bodyPr wrap="square" rtlCol="0">
            <a:spAutoFit/>
          </a:bodyPr>
          <a:lstStyle/>
          <a:p>
            <a:pPr>
              <a:lnSpc>
                <a:spcPct val="150000"/>
              </a:lnSpc>
            </a:pPr>
            <a:r>
              <a:rPr lang="fr-FR" sz="2000" dirty="0">
                <a:latin typeface="OpenDyslexic" pitchFamily="50" charset="0"/>
              </a:rPr>
              <a:t>Réécris ce texte en remplaçant «il a sauté» par              «tu as sauté» et fais toutes les transformations nécessaires.</a:t>
            </a: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11</a:t>
            </a:r>
            <a:endParaRPr lang="fr-FR" sz="2400" dirty="0">
              <a:latin typeface="Fette Mikado" pitchFamily="2" charset="0"/>
            </a:endParaRPr>
          </a:p>
        </p:txBody>
      </p:sp>
      <p:sp>
        <p:nvSpPr>
          <p:cNvPr id="6" name="ZoneTexte 5"/>
          <p:cNvSpPr txBox="1"/>
          <p:nvPr/>
        </p:nvSpPr>
        <p:spPr>
          <a:xfrm>
            <a:off x="251520" y="1844824"/>
            <a:ext cx="8640960" cy="2338589"/>
          </a:xfrm>
          <a:prstGeom prst="rect">
            <a:avLst/>
          </a:prstGeom>
          <a:noFill/>
        </p:spPr>
        <p:txBody>
          <a:bodyPr wrap="square" rtlCol="0">
            <a:spAutoFit/>
          </a:bodyPr>
          <a:lstStyle/>
          <a:p>
            <a:pPr>
              <a:lnSpc>
                <a:spcPct val="150000"/>
              </a:lnSpc>
            </a:pPr>
            <a:r>
              <a:rPr lang="fr-FR" sz="2000" dirty="0">
                <a:latin typeface="OpenDyslexic" pitchFamily="50" charset="0"/>
              </a:rPr>
              <a:t>Il a sauté, plus haut que jamais. Il a saisi le ballon, s’est retourné mais n’a pas vu les partenaires. Alors, il a couru, il a percuté un premier adversaire, il a résisté à celui qui tentait de l’attraper… Il a plongé dans l’en-but ! Il </a:t>
            </a:r>
            <a:r>
              <a:rPr lang="fr-FR" sz="2000" dirty="0" smtClean="0">
                <a:latin typeface="OpenDyslexic" pitchFamily="50" charset="0"/>
              </a:rPr>
              <a:t>a marqué </a:t>
            </a:r>
            <a:r>
              <a:rPr lang="fr-FR" sz="2000" dirty="0">
                <a:latin typeface="OpenDyslexic" pitchFamily="50" charset="0"/>
              </a:rPr>
              <a:t>un essai ! Le premier de sa vie !</a:t>
            </a:r>
          </a:p>
        </p:txBody>
      </p:sp>
    </p:spTree>
    <p:extLst>
      <p:ext uri="{BB962C8B-B14F-4D97-AF65-F5344CB8AC3E}">
        <p14:creationId xmlns:p14="http://schemas.microsoft.com/office/powerpoint/2010/main" val="139991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a:t>
            </a:r>
            <a:endParaRPr lang="fr-FR" sz="2400" dirty="0">
              <a:latin typeface="Fette Mikado" pitchFamily="2" charset="0"/>
            </a:endParaRPr>
          </a:p>
        </p:txBody>
      </p:sp>
      <p:sp>
        <p:nvSpPr>
          <p:cNvPr id="6" name="ZoneTexte 5"/>
          <p:cNvSpPr txBox="1"/>
          <p:nvPr/>
        </p:nvSpPr>
        <p:spPr>
          <a:xfrm>
            <a:off x="251520" y="188640"/>
            <a:ext cx="7920880" cy="910506"/>
          </a:xfrm>
          <a:prstGeom prst="rect">
            <a:avLst/>
          </a:prstGeom>
          <a:noFill/>
          <a:ln w="3175">
            <a:solidFill>
              <a:schemeClr val="tx1"/>
            </a:solidFill>
          </a:ln>
        </p:spPr>
        <p:txBody>
          <a:bodyPr wrap="square" rtlCol="0">
            <a:spAutoFit/>
          </a:bodyPr>
          <a:lstStyle/>
          <a:p>
            <a:pPr>
              <a:lnSpc>
                <a:spcPct val="150000"/>
              </a:lnSpc>
            </a:pPr>
            <a:r>
              <a:rPr lang="fr-FR" sz="1900" dirty="0" smtClean="0">
                <a:latin typeface="OpenDyslexic" pitchFamily="50" charset="0"/>
              </a:rPr>
              <a:t>Complète les tableaux en conjuguant les verbes donnés au présent.</a:t>
            </a:r>
            <a:endParaRPr lang="fr-FR" sz="1900" dirty="0">
              <a:latin typeface="OpenDyslexic" pitchFamily="50"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2001990622"/>
              </p:ext>
            </p:extLst>
          </p:nvPr>
        </p:nvGraphicFramePr>
        <p:xfrm>
          <a:off x="251520" y="1268760"/>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Siffler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395630863"/>
              </p:ext>
            </p:extLst>
          </p:nvPr>
        </p:nvGraphicFramePr>
        <p:xfrm>
          <a:off x="251520" y="3948832"/>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Partir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260660725"/>
              </p:ext>
            </p:extLst>
          </p:nvPr>
        </p:nvGraphicFramePr>
        <p:xfrm>
          <a:off x="4644008" y="1284536"/>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Obéir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160658215"/>
              </p:ext>
            </p:extLst>
          </p:nvPr>
        </p:nvGraphicFramePr>
        <p:xfrm>
          <a:off x="4644008" y="3964608"/>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Vouloir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1204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12</a:t>
            </a:r>
            <a:endParaRPr lang="fr-FR" sz="2400" dirty="0">
              <a:latin typeface="Fette Mikado" pitchFamily="2" charset="0"/>
            </a:endParaRPr>
          </a:p>
        </p:txBody>
      </p:sp>
      <p:sp>
        <p:nvSpPr>
          <p:cNvPr id="6" name="ZoneTexte 5"/>
          <p:cNvSpPr txBox="1"/>
          <p:nvPr/>
        </p:nvSpPr>
        <p:spPr>
          <a:xfrm>
            <a:off x="251520" y="188640"/>
            <a:ext cx="7920880" cy="953594"/>
          </a:xfrm>
          <a:prstGeom prst="rect">
            <a:avLst/>
          </a:prstGeom>
          <a:noFill/>
          <a:ln w="3175">
            <a:solidFill>
              <a:schemeClr val="tx1"/>
            </a:solidFill>
          </a:ln>
        </p:spPr>
        <p:txBody>
          <a:bodyPr wrap="square" rtlCol="0">
            <a:spAutoFit/>
          </a:bodyPr>
          <a:lstStyle/>
          <a:p>
            <a:pPr>
              <a:lnSpc>
                <a:spcPct val="150000"/>
              </a:lnSpc>
            </a:pPr>
            <a:r>
              <a:rPr lang="fr-FR" sz="2000" dirty="0">
                <a:latin typeface="OpenDyslexic" pitchFamily="50" charset="0"/>
              </a:rPr>
              <a:t>Réécris ce texte </a:t>
            </a:r>
            <a:r>
              <a:rPr lang="fr-FR" sz="2000" dirty="0" smtClean="0">
                <a:latin typeface="OpenDyslexic" pitchFamily="50" charset="0"/>
              </a:rPr>
              <a:t>au </a:t>
            </a:r>
            <a:r>
              <a:rPr lang="fr-FR" sz="2000" u="sng" dirty="0" smtClean="0">
                <a:latin typeface="OpenDyslexic" pitchFamily="50" charset="0"/>
              </a:rPr>
              <a:t>passé </a:t>
            </a:r>
            <a:r>
              <a:rPr lang="fr-FR" sz="2000" u="sng" dirty="0">
                <a:latin typeface="OpenDyslexic" pitchFamily="50" charset="0"/>
              </a:rPr>
              <a:t>composé </a:t>
            </a:r>
            <a:r>
              <a:rPr lang="fr-FR" sz="2000" dirty="0">
                <a:latin typeface="OpenDyslexic" pitchFamily="50" charset="0"/>
              </a:rPr>
              <a:t>et fais toutes les transformations nécessaires</a:t>
            </a:r>
            <a:r>
              <a:rPr lang="fr-FR" sz="2000" b="1" dirty="0">
                <a:latin typeface="OpenDyslexic" pitchFamily="50" charset="0"/>
              </a:rPr>
              <a:t>.</a:t>
            </a:r>
            <a:endParaRPr lang="fr-FR" sz="2000" dirty="0">
              <a:latin typeface="OpenDyslexic" pitchFamily="50" charset="0"/>
            </a:endParaRPr>
          </a:p>
        </p:txBody>
      </p:sp>
      <p:sp>
        <p:nvSpPr>
          <p:cNvPr id="3" name="ZoneTexte 2"/>
          <p:cNvSpPr txBox="1"/>
          <p:nvPr/>
        </p:nvSpPr>
        <p:spPr>
          <a:xfrm>
            <a:off x="251520" y="1376142"/>
            <a:ext cx="8640960" cy="5447645"/>
          </a:xfrm>
          <a:prstGeom prst="rect">
            <a:avLst/>
          </a:prstGeom>
          <a:noFill/>
        </p:spPr>
        <p:txBody>
          <a:bodyPr wrap="square" rtlCol="0">
            <a:spAutoFit/>
          </a:bodyPr>
          <a:lstStyle/>
          <a:p>
            <a:pPr>
              <a:lnSpc>
                <a:spcPct val="150000"/>
              </a:lnSpc>
            </a:pPr>
            <a:r>
              <a:rPr lang="fr-FR" sz="2000" dirty="0">
                <a:latin typeface="OpenDyslexic" pitchFamily="50" charset="0"/>
              </a:rPr>
              <a:t>Un homme de 31 </a:t>
            </a:r>
            <a:r>
              <a:rPr lang="fr-FR" sz="2000" dirty="0" smtClean="0">
                <a:latin typeface="OpenDyslexic" pitchFamily="50" charset="0"/>
              </a:rPr>
              <a:t>ans </a:t>
            </a:r>
            <a:r>
              <a:rPr lang="fr-FR" sz="2000" b="1" dirty="0" smtClean="0">
                <a:latin typeface="OpenDyslexic" pitchFamily="50" charset="0"/>
              </a:rPr>
              <a:t>eut</a:t>
            </a:r>
            <a:r>
              <a:rPr lang="fr-FR" sz="2000" dirty="0" smtClean="0">
                <a:latin typeface="OpenDyslexic" pitchFamily="50" charset="0"/>
              </a:rPr>
              <a:t> </a:t>
            </a:r>
            <a:r>
              <a:rPr lang="fr-FR" sz="2000" dirty="0">
                <a:latin typeface="OpenDyslexic" pitchFamily="50" charset="0"/>
              </a:rPr>
              <a:t>la vie sauve après avoir chuté du 9e étage d'un immeuble de la banlieue de Paris. Puis il </a:t>
            </a:r>
            <a:r>
              <a:rPr lang="fr-FR" sz="2000" b="1" dirty="0">
                <a:latin typeface="OpenDyslexic" pitchFamily="50" charset="0"/>
              </a:rPr>
              <a:t>réussit</a:t>
            </a:r>
            <a:r>
              <a:rPr lang="fr-FR" sz="2000" dirty="0">
                <a:latin typeface="OpenDyslexic" pitchFamily="50" charset="0"/>
              </a:rPr>
              <a:t> à regagner son domicile au volant de son véhicule.</a:t>
            </a:r>
          </a:p>
          <a:p>
            <a:pPr>
              <a:lnSpc>
                <a:spcPct val="150000"/>
              </a:lnSpc>
            </a:pPr>
            <a:r>
              <a:rPr lang="fr-FR" sz="2000" dirty="0">
                <a:latin typeface="OpenDyslexic" pitchFamily="50" charset="0"/>
              </a:rPr>
              <a:t>Le miraculé </a:t>
            </a:r>
            <a:r>
              <a:rPr lang="fr-FR" sz="2000" b="1" dirty="0">
                <a:latin typeface="OpenDyslexic" pitchFamily="50" charset="0"/>
              </a:rPr>
              <a:t>veut</a:t>
            </a:r>
            <a:r>
              <a:rPr lang="fr-FR" sz="2000" dirty="0">
                <a:latin typeface="OpenDyslexic" pitchFamily="50" charset="0"/>
              </a:rPr>
              <a:t> rendre visite à une amie. Il </a:t>
            </a:r>
            <a:r>
              <a:rPr lang="fr-FR" sz="2000" b="1" dirty="0">
                <a:latin typeface="OpenDyslexic" pitchFamily="50" charset="0"/>
              </a:rPr>
              <a:t>sonne</a:t>
            </a:r>
            <a:r>
              <a:rPr lang="fr-FR" sz="2000" dirty="0">
                <a:latin typeface="OpenDyslexic" pitchFamily="50" charset="0"/>
              </a:rPr>
              <a:t> plusieurs fois à la porte: personne ne </a:t>
            </a:r>
            <a:r>
              <a:rPr lang="fr-FR" sz="2000" b="1" dirty="0">
                <a:latin typeface="OpenDyslexic" pitchFamily="50" charset="0"/>
              </a:rPr>
              <a:t>répond</a:t>
            </a:r>
            <a:r>
              <a:rPr lang="fr-FR" sz="2000" dirty="0">
                <a:latin typeface="OpenDyslexic" pitchFamily="50" charset="0"/>
              </a:rPr>
              <a:t>. Passant par le toit, il </a:t>
            </a:r>
            <a:r>
              <a:rPr lang="fr-FR" sz="2000" b="1" dirty="0">
                <a:latin typeface="OpenDyslexic" pitchFamily="50" charset="0"/>
              </a:rPr>
              <a:t>décide</a:t>
            </a:r>
            <a:r>
              <a:rPr lang="fr-FR" sz="2000" dirty="0">
                <a:latin typeface="OpenDyslexic" pitchFamily="50" charset="0"/>
              </a:rPr>
              <a:t> alors d'entrer par le balcon. Alors qu'il </a:t>
            </a:r>
            <a:r>
              <a:rPr lang="fr-FR" sz="2000" b="1" dirty="0">
                <a:latin typeface="OpenDyslexic" pitchFamily="50" charset="0"/>
              </a:rPr>
              <a:t>se trouve </a:t>
            </a:r>
            <a:r>
              <a:rPr lang="fr-FR" sz="2000" dirty="0">
                <a:latin typeface="OpenDyslexic" pitchFamily="50" charset="0"/>
              </a:rPr>
              <a:t>sur le bord, l'homme </a:t>
            </a:r>
            <a:r>
              <a:rPr lang="fr-FR" sz="2000" b="1" dirty="0">
                <a:latin typeface="OpenDyslexic" pitchFamily="50" charset="0"/>
              </a:rPr>
              <a:t>perd</a:t>
            </a:r>
            <a:r>
              <a:rPr lang="fr-FR" sz="2000" dirty="0">
                <a:latin typeface="OpenDyslexic" pitchFamily="50" charset="0"/>
              </a:rPr>
              <a:t> l'équilibre et </a:t>
            </a:r>
            <a:r>
              <a:rPr lang="fr-FR" sz="2000" b="1" dirty="0">
                <a:latin typeface="OpenDyslexic" pitchFamily="50" charset="0"/>
              </a:rPr>
              <a:t>fait</a:t>
            </a:r>
            <a:r>
              <a:rPr lang="fr-FR" sz="2000" dirty="0">
                <a:latin typeface="OpenDyslexic" pitchFamily="50" charset="0"/>
              </a:rPr>
              <a:t> une chute de 30 m, freinée par un arbre.</a:t>
            </a:r>
          </a:p>
          <a:p>
            <a:pPr>
              <a:lnSpc>
                <a:spcPct val="150000"/>
              </a:lnSpc>
            </a:pPr>
            <a:r>
              <a:rPr lang="fr-FR" sz="2000" dirty="0">
                <a:latin typeface="OpenDyslexic" pitchFamily="50" charset="0"/>
              </a:rPr>
              <a:t>Il </a:t>
            </a:r>
            <a:r>
              <a:rPr lang="fr-FR" sz="2000" b="1" dirty="0">
                <a:latin typeface="OpenDyslexic" pitchFamily="50" charset="0"/>
              </a:rPr>
              <a:t>atterrit</a:t>
            </a:r>
            <a:r>
              <a:rPr lang="fr-FR" sz="2000" dirty="0">
                <a:latin typeface="OpenDyslexic" pitchFamily="50" charset="0"/>
              </a:rPr>
              <a:t> sur une pelouse. L'homme </a:t>
            </a:r>
            <a:r>
              <a:rPr lang="fr-FR" sz="2000" b="1" dirty="0">
                <a:latin typeface="OpenDyslexic" pitchFamily="50" charset="0"/>
              </a:rPr>
              <a:t>se relève </a:t>
            </a:r>
            <a:r>
              <a:rPr lang="fr-FR" sz="2000" dirty="0">
                <a:latin typeface="OpenDyslexic" pitchFamily="50" charset="0"/>
              </a:rPr>
              <a:t>alors, </a:t>
            </a:r>
            <a:r>
              <a:rPr lang="fr-FR" sz="2000" b="1" dirty="0">
                <a:latin typeface="OpenDyslexic" pitchFamily="50" charset="0"/>
              </a:rPr>
              <a:t>récupère</a:t>
            </a:r>
            <a:r>
              <a:rPr lang="fr-FR" sz="2000" dirty="0">
                <a:latin typeface="OpenDyslexic" pitchFamily="50" charset="0"/>
              </a:rPr>
              <a:t> sa voiture et </a:t>
            </a:r>
            <a:r>
              <a:rPr lang="fr-FR" sz="2000" b="1" dirty="0">
                <a:latin typeface="OpenDyslexic" pitchFamily="50" charset="0"/>
              </a:rPr>
              <a:t>rentre</a:t>
            </a:r>
            <a:r>
              <a:rPr lang="fr-FR" sz="2000" dirty="0">
                <a:latin typeface="OpenDyslexic" pitchFamily="50" charset="0"/>
              </a:rPr>
              <a:t> chez sa mère. A la porte, il </a:t>
            </a:r>
            <a:r>
              <a:rPr lang="fr-FR" sz="2000" b="1" dirty="0">
                <a:latin typeface="OpenDyslexic" pitchFamily="50" charset="0"/>
              </a:rPr>
              <a:t>s'écroule</a:t>
            </a:r>
            <a:r>
              <a:rPr lang="fr-FR" sz="2000" dirty="0">
                <a:latin typeface="OpenDyslexic" pitchFamily="50" charset="0"/>
              </a:rPr>
              <a:t>. Il </a:t>
            </a:r>
            <a:r>
              <a:rPr lang="fr-FR" sz="2000" b="1" dirty="0" smtClean="0">
                <a:latin typeface="OpenDyslexic" pitchFamily="50" charset="0"/>
              </a:rPr>
              <a:t>est</a:t>
            </a:r>
            <a:r>
              <a:rPr lang="fr-FR" sz="2000" dirty="0" smtClean="0">
                <a:latin typeface="OpenDyslexic" pitchFamily="50" charset="0"/>
              </a:rPr>
              <a:t> </a:t>
            </a:r>
            <a:r>
              <a:rPr lang="fr-FR" sz="2000" dirty="0">
                <a:latin typeface="OpenDyslexic" pitchFamily="50" charset="0"/>
              </a:rPr>
              <a:t>transporté dans le coma à l'hôpital.</a:t>
            </a:r>
          </a:p>
          <a:p>
            <a:endParaRPr lang="fr-FR" dirty="0"/>
          </a:p>
        </p:txBody>
      </p:sp>
    </p:spTree>
    <p:extLst>
      <p:ext uri="{BB962C8B-B14F-4D97-AF65-F5344CB8AC3E}">
        <p14:creationId xmlns:p14="http://schemas.microsoft.com/office/powerpoint/2010/main" val="390586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8352928" cy="1015663"/>
          </a:xfrm>
          <a:prstGeom prst="rect">
            <a:avLst/>
          </a:prstGeom>
          <a:noFill/>
          <a:ln w="3175">
            <a:solidFill>
              <a:schemeClr val="tx1"/>
            </a:solidFill>
          </a:ln>
        </p:spPr>
        <p:txBody>
          <a:bodyPr wrap="square" rtlCol="0">
            <a:spAutoFit/>
          </a:bodyPr>
          <a:lstStyle/>
          <a:p>
            <a:pPr>
              <a:lnSpc>
                <a:spcPct val="150000"/>
              </a:lnSpc>
            </a:pPr>
            <a:r>
              <a:rPr lang="fr-FR" sz="2000" dirty="0" smtClean="0">
                <a:latin typeface="OpenDyslexic" pitchFamily="50" charset="0"/>
              </a:rPr>
              <a:t>Réécris chaque phrase en la mettant </a:t>
            </a:r>
            <a:r>
              <a:rPr lang="fr-FR" sz="2000" b="1" dirty="0" smtClean="0">
                <a:latin typeface="OpenDyslexic" pitchFamily="50" charset="0"/>
              </a:rPr>
              <a:t>au présent </a:t>
            </a:r>
            <a:r>
              <a:rPr lang="fr-FR" sz="2000" dirty="0" smtClean="0">
                <a:latin typeface="OpenDyslexic" pitchFamily="50" charset="0"/>
              </a:rPr>
              <a:t>et  à la personne demandée. Fais les transformations nécessaires. </a:t>
            </a:r>
            <a:endParaRPr lang="fr-FR" sz="2000" dirty="0">
              <a:latin typeface="OpenDyslexic" pitchFamily="50" charset="0"/>
            </a:endParaRP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2</a:t>
            </a:r>
            <a:endParaRPr lang="fr-FR" sz="2400" dirty="0">
              <a:latin typeface="Fette Mikado" pitchFamily="2" charset="0"/>
            </a:endParaRPr>
          </a:p>
        </p:txBody>
      </p:sp>
      <p:sp>
        <p:nvSpPr>
          <p:cNvPr id="6" name="ZoneTexte 5"/>
          <p:cNvSpPr txBox="1"/>
          <p:nvPr/>
        </p:nvSpPr>
        <p:spPr>
          <a:xfrm>
            <a:off x="251520" y="1268760"/>
            <a:ext cx="8640960" cy="5170646"/>
          </a:xfrm>
          <a:prstGeom prst="rect">
            <a:avLst/>
          </a:prstGeom>
          <a:noFill/>
        </p:spPr>
        <p:txBody>
          <a:bodyPr wrap="square" rtlCol="0">
            <a:spAutoFit/>
          </a:bodyPr>
          <a:lstStyle/>
          <a:p>
            <a:pPr>
              <a:lnSpc>
                <a:spcPct val="150000"/>
              </a:lnSpc>
            </a:pPr>
            <a:r>
              <a:rPr lang="fr-FR" sz="2000" dirty="0" smtClean="0">
                <a:latin typeface="OpenDyslexic" pitchFamily="50" charset="0"/>
              </a:rPr>
              <a:t>Nous ne </a:t>
            </a:r>
            <a:r>
              <a:rPr lang="fr-FR" sz="2000" b="1" dirty="0" smtClean="0">
                <a:latin typeface="OpenDyslexic" pitchFamily="50" charset="0"/>
              </a:rPr>
              <a:t>nous levons</a:t>
            </a:r>
            <a:r>
              <a:rPr lang="fr-FR" sz="2000" dirty="0" smtClean="0">
                <a:latin typeface="OpenDyslexic" pitchFamily="50" charset="0"/>
              </a:rPr>
              <a:t> jamais avant 8h.</a:t>
            </a:r>
          </a:p>
          <a:p>
            <a:pPr>
              <a:lnSpc>
                <a:spcPct val="150000"/>
              </a:lnSpc>
            </a:pPr>
            <a:r>
              <a:rPr lang="fr-FR" sz="2000" dirty="0" smtClean="0">
                <a:latin typeface="OpenDyslexic" pitchFamily="50" charset="0"/>
              </a:rPr>
              <a:t>Tu _______________________________________________</a:t>
            </a:r>
          </a:p>
          <a:p>
            <a:pPr>
              <a:lnSpc>
                <a:spcPct val="150000"/>
              </a:lnSpc>
            </a:pPr>
            <a:r>
              <a:rPr lang="fr-FR" sz="2000" dirty="0" smtClean="0">
                <a:latin typeface="OpenDyslexic" pitchFamily="50" charset="0"/>
              </a:rPr>
              <a:t>Je _______________________________________________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Ils </a:t>
            </a:r>
            <a:r>
              <a:rPr lang="fr-FR" sz="2000" b="1" dirty="0" smtClean="0">
                <a:latin typeface="OpenDyslexic" pitchFamily="50" charset="0"/>
              </a:rPr>
              <a:t>prennent</a:t>
            </a:r>
            <a:r>
              <a:rPr lang="fr-FR" sz="2000" dirty="0" smtClean="0">
                <a:latin typeface="OpenDyslexic" pitchFamily="50" charset="0"/>
              </a:rPr>
              <a:t> leur repas et </a:t>
            </a:r>
            <a:r>
              <a:rPr lang="fr-FR" sz="2000" b="1" dirty="0" smtClean="0">
                <a:latin typeface="OpenDyslexic" pitchFamily="50" charset="0"/>
              </a:rPr>
              <a:t>se rendent </a:t>
            </a:r>
            <a:r>
              <a:rPr lang="fr-FR" sz="2000" dirty="0" smtClean="0">
                <a:latin typeface="OpenDyslexic" pitchFamily="50" charset="0"/>
              </a:rPr>
              <a:t>à la mairie. </a:t>
            </a:r>
          </a:p>
          <a:p>
            <a:pPr>
              <a:lnSpc>
                <a:spcPct val="150000"/>
              </a:lnSpc>
            </a:pPr>
            <a:r>
              <a:rPr lang="fr-FR" sz="2000" dirty="0" smtClean="0">
                <a:latin typeface="OpenDyslexic" pitchFamily="50" charset="0"/>
              </a:rPr>
              <a:t>Elle ______________________________________________</a:t>
            </a:r>
          </a:p>
          <a:p>
            <a:pPr>
              <a:lnSpc>
                <a:spcPct val="150000"/>
              </a:lnSpc>
            </a:pPr>
            <a:r>
              <a:rPr lang="fr-FR" sz="2000" dirty="0" smtClean="0">
                <a:latin typeface="OpenDyslexic" pitchFamily="50" charset="0"/>
              </a:rPr>
              <a:t>Vous _____________________________________________</a:t>
            </a:r>
          </a:p>
          <a:p>
            <a:pPr>
              <a:lnSpc>
                <a:spcPct val="150000"/>
              </a:lnSpc>
            </a:pPr>
            <a:endParaRPr lang="fr-FR" sz="2000" dirty="0">
              <a:latin typeface="OpenDyslexic" pitchFamily="50" charset="0"/>
            </a:endParaRPr>
          </a:p>
          <a:p>
            <a:pPr>
              <a:lnSpc>
                <a:spcPct val="150000"/>
              </a:lnSpc>
            </a:pPr>
            <a:r>
              <a:rPr lang="fr-FR" sz="2000" dirty="0" smtClean="0">
                <a:latin typeface="OpenDyslexic" pitchFamily="50" charset="0"/>
              </a:rPr>
              <a:t>J’</a:t>
            </a:r>
            <a:r>
              <a:rPr lang="fr-FR" sz="2000" b="1" dirty="0" smtClean="0">
                <a:latin typeface="OpenDyslexic" pitchFamily="50" charset="0"/>
              </a:rPr>
              <a:t>ai rempli </a:t>
            </a:r>
            <a:r>
              <a:rPr lang="fr-FR" sz="2000" dirty="0" smtClean="0">
                <a:latin typeface="OpenDyslexic" pitchFamily="50" charset="0"/>
              </a:rPr>
              <a:t>d’eau ce bocal et je l’</a:t>
            </a:r>
            <a:r>
              <a:rPr lang="fr-FR" sz="2000" b="1" dirty="0" smtClean="0">
                <a:latin typeface="OpenDyslexic" pitchFamily="50" charset="0"/>
              </a:rPr>
              <a:t>ai vidé </a:t>
            </a:r>
            <a:r>
              <a:rPr lang="fr-FR" sz="2000" dirty="0" smtClean="0">
                <a:latin typeface="OpenDyslexic" pitchFamily="50" charset="0"/>
              </a:rPr>
              <a:t>dans la cour.</a:t>
            </a:r>
          </a:p>
          <a:p>
            <a:pPr>
              <a:lnSpc>
                <a:spcPct val="150000"/>
              </a:lnSpc>
            </a:pPr>
            <a:r>
              <a:rPr lang="fr-FR" sz="2000" dirty="0" smtClean="0">
                <a:latin typeface="OpenDyslexic" pitchFamily="50" charset="0"/>
              </a:rPr>
              <a:t>Nous _____________________________________________</a:t>
            </a:r>
          </a:p>
          <a:p>
            <a:pPr>
              <a:lnSpc>
                <a:spcPct val="150000"/>
              </a:lnSpc>
            </a:pPr>
            <a:r>
              <a:rPr lang="fr-FR" sz="2000" dirty="0" smtClean="0">
                <a:latin typeface="OpenDyslexic" pitchFamily="50" charset="0"/>
              </a:rPr>
              <a:t>Ils _______________________________________________</a:t>
            </a:r>
            <a:endParaRPr lang="fr-FR" sz="2000" dirty="0">
              <a:latin typeface="OpenDyslexic" pitchFamily="50" charset="0"/>
            </a:endParaRPr>
          </a:p>
        </p:txBody>
      </p:sp>
    </p:spTree>
    <p:extLst>
      <p:ext uri="{BB962C8B-B14F-4D97-AF65-F5344CB8AC3E}">
        <p14:creationId xmlns:p14="http://schemas.microsoft.com/office/powerpoint/2010/main" val="26207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13</a:t>
            </a:r>
            <a:endParaRPr lang="fr-FR" sz="2400" dirty="0">
              <a:latin typeface="Fette Mikado" pitchFamily="2" charset="0"/>
            </a:endParaRPr>
          </a:p>
        </p:txBody>
      </p:sp>
      <p:sp>
        <p:nvSpPr>
          <p:cNvPr id="6" name="ZoneTexte 5"/>
          <p:cNvSpPr txBox="1"/>
          <p:nvPr/>
        </p:nvSpPr>
        <p:spPr>
          <a:xfrm>
            <a:off x="251520" y="188640"/>
            <a:ext cx="7920880" cy="910506"/>
          </a:xfrm>
          <a:prstGeom prst="rect">
            <a:avLst/>
          </a:prstGeom>
          <a:noFill/>
          <a:ln w="3175">
            <a:solidFill>
              <a:schemeClr val="tx1"/>
            </a:solidFill>
          </a:ln>
        </p:spPr>
        <p:txBody>
          <a:bodyPr wrap="square" rtlCol="0">
            <a:spAutoFit/>
          </a:bodyPr>
          <a:lstStyle/>
          <a:p>
            <a:pPr>
              <a:lnSpc>
                <a:spcPct val="150000"/>
              </a:lnSpc>
            </a:pPr>
            <a:r>
              <a:rPr lang="fr-FR" sz="1900" dirty="0" smtClean="0">
                <a:latin typeface="OpenDyslexic" pitchFamily="50" charset="0"/>
              </a:rPr>
              <a:t>Complète les tableaux en conjuguant les verbes donnés au futur.</a:t>
            </a:r>
            <a:endParaRPr lang="fr-FR" sz="1900" dirty="0">
              <a:latin typeface="OpenDyslexic" pitchFamily="50"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3463973744"/>
              </p:ext>
            </p:extLst>
          </p:nvPr>
        </p:nvGraphicFramePr>
        <p:xfrm>
          <a:off x="251520" y="1268760"/>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Nager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413277010"/>
              </p:ext>
            </p:extLst>
          </p:nvPr>
        </p:nvGraphicFramePr>
        <p:xfrm>
          <a:off x="251520" y="3948832"/>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Aller</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852452273"/>
              </p:ext>
            </p:extLst>
          </p:nvPr>
        </p:nvGraphicFramePr>
        <p:xfrm>
          <a:off x="4644008" y="1284536"/>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Avoir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2447797730"/>
              </p:ext>
            </p:extLst>
          </p:nvPr>
        </p:nvGraphicFramePr>
        <p:xfrm>
          <a:off x="4644008" y="3964608"/>
          <a:ext cx="4176464" cy="2680069"/>
        </p:xfrm>
        <a:graphic>
          <a:graphicData uri="http://schemas.openxmlformats.org/drawingml/2006/table">
            <a:tbl>
              <a:tblPr firstRow="1" bandRow="1">
                <a:tableStyleId>{5C22544A-7EE6-4342-B048-85BDC9FD1C3A}</a:tableStyleId>
              </a:tblPr>
              <a:tblGrid>
                <a:gridCol w="1296144"/>
                <a:gridCol w="2880320"/>
              </a:tblGrid>
              <a:tr h="382867">
                <a:tc gridSpan="2">
                  <a:txBody>
                    <a:bodyPr/>
                    <a:lstStyle/>
                    <a:p>
                      <a:pPr algn="ctr"/>
                      <a:r>
                        <a:rPr lang="fr-FR" sz="1900" b="0" dirty="0" smtClean="0">
                          <a:latin typeface="OpenDyslexic" pitchFamily="50" charset="0"/>
                        </a:rPr>
                        <a:t>Voir  </a:t>
                      </a:r>
                      <a:endParaRPr lang="fr-FR" sz="1900" b="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fr-FR" dirty="0"/>
                    </a:p>
                  </a:txBody>
                  <a:tcPr/>
                </a:tc>
              </a:tr>
              <a:tr h="382867">
                <a:tc>
                  <a:txBody>
                    <a:bodyPr/>
                    <a:lstStyle/>
                    <a:p>
                      <a:r>
                        <a:rPr lang="fr-FR" sz="1900" dirty="0" smtClean="0">
                          <a:latin typeface="OpenDyslexic" pitchFamily="50" charset="0"/>
                        </a:rPr>
                        <a:t>je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tu</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Il/elle</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nous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vous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2867">
                <a:tc>
                  <a:txBody>
                    <a:bodyPr/>
                    <a:lstStyle/>
                    <a:p>
                      <a:r>
                        <a:rPr lang="fr-FR" sz="1900" dirty="0" smtClean="0">
                          <a:latin typeface="OpenDyslexic" pitchFamily="50" charset="0"/>
                        </a:rPr>
                        <a:t>Ils/elles</a:t>
                      </a:r>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900" dirty="0">
                        <a:latin typeface="OpenDyslexic"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77653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188640"/>
            <a:ext cx="7920880" cy="1015663"/>
          </a:xfrm>
          <a:prstGeom prst="rect">
            <a:avLst/>
          </a:prstGeom>
          <a:noFill/>
          <a:ln w="3175">
            <a:solidFill>
              <a:schemeClr val="tx1"/>
            </a:solidFill>
          </a:ln>
        </p:spPr>
        <p:txBody>
          <a:bodyPr wrap="square" rtlCol="0">
            <a:spAutoFit/>
          </a:bodyPr>
          <a:lstStyle/>
          <a:p>
            <a:pPr>
              <a:lnSpc>
                <a:spcPct val="150000"/>
              </a:lnSpc>
            </a:pPr>
            <a:r>
              <a:rPr lang="fr-FR" sz="2000" dirty="0">
                <a:latin typeface="OpenDyslexic" pitchFamily="50" charset="0"/>
              </a:rPr>
              <a:t>Réécris ce texte au </a:t>
            </a:r>
            <a:r>
              <a:rPr lang="fr-FR" sz="2000" b="1" dirty="0">
                <a:latin typeface="OpenDyslexic" pitchFamily="50" charset="0"/>
              </a:rPr>
              <a:t>présent de l'indicatif </a:t>
            </a:r>
            <a:r>
              <a:rPr lang="fr-FR" sz="2000" dirty="0">
                <a:latin typeface="OpenDyslexic" pitchFamily="50" charset="0"/>
              </a:rPr>
              <a:t>et fais toutes     les transformations nécessaires</a:t>
            </a:r>
            <a:r>
              <a:rPr lang="fr-FR" sz="2000" dirty="0"/>
              <a:t>.</a:t>
            </a:r>
          </a:p>
        </p:txBody>
      </p:sp>
      <p:sp>
        <p:nvSpPr>
          <p:cNvPr id="5" name="Ellipse 4"/>
          <p:cNvSpPr>
            <a:spLocks noChangeAspect="1"/>
          </p:cNvSpPr>
          <p:nvPr/>
        </p:nvSpPr>
        <p:spPr>
          <a:xfrm>
            <a:off x="8388424" y="116632"/>
            <a:ext cx="540000" cy="540000"/>
          </a:xfrm>
          <a:prstGeom prst="ellipse">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2400" dirty="0" smtClean="0">
                <a:latin typeface="Fette Mikado" pitchFamily="2" charset="0"/>
              </a:rPr>
              <a:t>3</a:t>
            </a:r>
            <a:endParaRPr lang="fr-FR" sz="2400" dirty="0">
              <a:latin typeface="Fette Mikado" pitchFamily="2" charset="0"/>
            </a:endParaRPr>
          </a:p>
        </p:txBody>
      </p:sp>
      <p:sp>
        <p:nvSpPr>
          <p:cNvPr id="6" name="ZoneTexte 5"/>
          <p:cNvSpPr txBox="1"/>
          <p:nvPr/>
        </p:nvSpPr>
        <p:spPr>
          <a:xfrm>
            <a:off x="251520" y="1988840"/>
            <a:ext cx="8640960" cy="2800254"/>
          </a:xfrm>
          <a:prstGeom prst="rect">
            <a:avLst/>
          </a:prstGeom>
          <a:noFill/>
        </p:spPr>
        <p:txBody>
          <a:bodyPr wrap="square" rtlCol="0">
            <a:spAutoFit/>
          </a:bodyPr>
          <a:lstStyle/>
          <a:p>
            <a:pPr>
              <a:lnSpc>
                <a:spcPct val="150000"/>
              </a:lnSpc>
            </a:pPr>
            <a:r>
              <a:rPr lang="fr-FR" sz="2000" dirty="0">
                <a:latin typeface="OpenDyslexic" pitchFamily="50" charset="0"/>
              </a:rPr>
              <a:t>Alors le Petit Poucet s'approcha de la cheminée et regarda dans le chaudron; mais il avança trop le cou en se penchant sur la marmite, et la vapeur qui montait du bouillon l'enleva et l'emporta par la cheminée. À cheval sur cette vapeur, il traversa les airs puis il tomba dans la maison d'un maître tailleur. Celui-ci l'engagea comme apprenti.</a:t>
            </a:r>
          </a:p>
        </p:txBody>
      </p:sp>
    </p:spTree>
    <p:extLst>
      <p:ext uri="{BB962C8B-B14F-4D97-AF65-F5344CB8AC3E}">
        <p14:creationId xmlns:p14="http://schemas.microsoft.com/office/powerpoint/2010/main" val="532842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1527</Words>
  <Application>Microsoft Office PowerPoint</Application>
  <PresentationFormat>Affichage à l'écran (4:3)</PresentationFormat>
  <Paragraphs>277</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Fichier de conjugaison CM2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Fichier de conjugaison présent de l’indicatif</dc:title>
  <dc:creator>valérie</dc:creator>
  <cp:lastModifiedBy>valérie</cp:lastModifiedBy>
  <cp:revision>28</cp:revision>
  <dcterms:created xsi:type="dcterms:W3CDTF">2017-08-15T09:24:13Z</dcterms:created>
  <dcterms:modified xsi:type="dcterms:W3CDTF">2017-08-16T14:33:28Z</dcterms:modified>
</cp:coreProperties>
</file>