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5" r:id="rId18"/>
    <p:sldId id="274" r:id="rId19"/>
    <p:sldId id="276" r:id="rId20"/>
    <p:sldId id="277" r:id="rId21"/>
    <p:sldId id="279" r:id="rId22"/>
    <p:sldId id="278" r:id="rId23"/>
    <p:sldId id="280" r:id="rId24"/>
    <p:sldId id="281" r:id="rId25"/>
    <p:sldId id="282"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fr-FR" smtClean="0"/>
              <a:t>Modifiez le style du titre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a:p>
        </p:txBody>
      </p:sp>
      <p:sp>
        <p:nvSpPr>
          <p:cNvPr id="4" name="Date Placeholder 3"/>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fr-FR" smtClean="0"/>
              <a:t>Modifiez le style du titre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fr-FR" smtClean="0"/>
              <a:t>Modifiez le style du titre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fr-FR" smtClean="0"/>
              <a:t>Modifiez le style du titre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446452-8AB5-44BA-9D59-C3866FFDC83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fr-FR" smtClean="0"/>
              <a:t>Modifiez le style du titre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229CDD9-E702-4F23-99AA-907E8D5761DB}" type="datetimeFigureOut">
              <a:rPr lang="fr-FR" smtClean="0"/>
              <a:pPr/>
              <a:t>30/01/2013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1446452-8AB5-44BA-9D59-C3866FFDC839}" type="slidenum">
              <a:rPr lang="fr-FR" smtClean="0"/>
              <a:pPr/>
              <a:t>‹N°›</a:t>
            </a:fld>
            <a:endParaRPr lang="fr-FR"/>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fr-FR" smtClean="0"/>
              <a:t>Cliquez sur l'icône pour ajouter une image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7229CDD9-E702-4F23-99AA-907E8D5761DB}" type="datetimeFigureOut">
              <a:rPr lang="fr-FR" smtClean="0"/>
              <a:pPr/>
              <a:t>30/01/2013</a:t>
            </a:fld>
            <a:endParaRPr lang="fr-F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fr-F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41446452-8AB5-44BA-9D59-C3866FFDC839}" type="slidenum">
              <a:rPr lang="fr-FR" smtClean="0"/>
              <a:pPr/>
              <a:t>‹N°›</a:t>
            </a:fld>
            <a:endParaRPr lang="fr-FR"/>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1772817"/>
            <a:ext cx="7776864" cy="2160239"/>
          </a:xfrm>
        </p:spPr>
        <p:txBody>
          <a:bodyPr/>
          <a:lstStyle/>
          <a:p>
            <a:r>
              <a:rPr lang="fr-FR" sz="4800" b="1" dirty="0" smtClean="0"/>
              <a:t>BREVET BLANC HISTOIRE/GEO</a:t>
            </a:r>
            <a:br>
              <a:rPr lang="fr-FR" sz="4800" b="1" dirty="0" smtClean="0"/>
            </a:br>
            <a:r>
              <a:rPr lang="fr-FR" sz="4800" b="1" dirty="0" smtClean="0"/>
              <a:t>EDUCATION CIVIQUE</a:t>
            </a:r>
            <a:endParaRPr lang="fr-FR" sz="4800" b="1" dirty="0"/>
          </a:p>
        </p:txBody>
      </p:sp>
      <p:sp>
        <p:nvSpPr>
          <p:cNvPr id="3" name="Sous-titre 2"/>
          <p:cNvSpPr>
            <a:spLocks noGrp="1"/>
          </p:cNvSpPr>
          <p:nvPr>
            <p:ph type="subTitle" idx="1"/>
          </p:nvPr>
        </p:nvSpPr>
        <p:spPr/>
        <p:txBody>
          <a:bodyPr>
            <a:noAutofit/>
          </a:bodyPr>
          <a:lstStyle/>
          <a:p>
            <a:r>
              <a:rPr lang="fr-FR" sz="2800" b="1" dirty="0" smtClean="0"/>
              <a:t>Mardi 22 janvier 2013</a:t>
            </a:r>
          </a:p>
          <a:p>
            <a:r>
              <a:rPr lang="fr-FR" sz="2800" b="1" dirty="0" smtClean="0"/>
              <a:t>Classes de 3eme générale et DP6</a:t>
            </a:r>
          </a:p>
          <a:p>
            <a:r>
              <a:rPr lang="fr-FR" sz="2800" b="1" dirty="0" smtClean="0"/>
              <a:t>CORRECTION</a:t>
            </a:r>
            <a:endParaRPr lang="fr-FR" sz="2800" b="1" dirty="0"/>
          </a:p>
        </p:txBody>
      </p:sp>
    </p:spTree>
    <p:extLst>
      <p:ext uri="{BB962C8B-B14F-4D97-AF65-F5344CB8AC3E}">
        <p14:creationId xmlns:p14="http://schemas.microsoft.com/office/powerpoint/2010/main" xmlns="" val="149520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75725"/>
            <a:ext cx="8640960" cy="521028"/>
          </a:xfrm>
        </p:spPr>
        <p:txBody>
          <a:bodyPr/>
          <a:lstStyle/>
          <a:p>
            <a:r>
              <a:rPr lang="fr-FR" b="1" dirty="0"/>
              <a:t>1</a:t>
            </a:r>
            <a:r>
              <a:rPr lang="fr-FR" b="1" baseline="30000" dirty="0"/>
              <a:t>ère</a:t>
            </a:r>
            <a:r>
              <a:rPr lang="fr-FR" b="1" dirty="0"/>
              <a:t> PARTIE : HISTOIRE (documents</a:t>
            </a:r>
            <a:r>
              <a:rPr lang="fr-FR" dirty="0"/>
              <a:t>)</a:t>
            </a:r>
          </a:p>
        </p:txBody>
      </p:sp>
      <p:sp>
        <p:nvSpPr>
          <p:cNvPr id="3" name="Espace réservé du contenu 2"/>
          <p:cNvSpPr>
            <a:spLocks noGrp="1"/>
          </p:cNvSpPr>
          <p:nvPr>
            <p:ph sz="half" idx="1"/>
          </p:nvPr>
        </p:nvSpPr>
        <p:spPr>
          <a:xfrm>
            <a:off x="107504" y="1340768"/>
            <a:ext cx="4788024" cy="4968552"/>
          </a:xfrm>
        </p:spPr>
        <p:txBody>
          <a:bodyPr>
            <a:normAutofit fontScale="85000" lnSpcReduction="20000"/>
          </a:bodyPr>
          <a:lstStyle/>
          <a:p>
            <a:pPr marL="0" indent="0">
              <a:buNone/>
            </a:pPr>
            <a:r>
              <a:rPr lang="fr-FR" b="1" dirty="0" smtClean="0"/>
              <a:t>QUESTION  3  (2 points)</a:t>
            </a:r>
          </a:p>
          <a:p>
            <a:pPr marL="0" indent="0">
              <a:buNone/>
            </a:pPr>
            <a:endParaRPr lang="fr-FR" b="1" dirty="0" smtClean="0"/>
          </a:p>
          <a:p>
            <a:r>
              <a:rPr lang="fr-FR" b="1" dirty="0" smtClean="0"/>
              <a:t>3) Quelles personnes de l’arrière sont ici représentées et que font-elles ? Quelle autre catégorie de la population a aussi participé à l’effort de guerre et comment ? (2 pt)</a:t>
            </a:r>
          </a:p>
          <a:p>
            <a:endParaRPr lang="fr-FR" b="1" dirty="0" smtClean="0"/>
          </a:p>
          <a:p>
            <a:r>
              <a:rPr lang="fr-FR" b="1" dirty="0" smtClean="0"/>
              <a:t>REPONSE : </a:t>
            </a:r>
          </a:p>
          <a:p>
            <a:endParaRPr lang="fr-FR" b="1" dirty="0" smtClean="0"/>
          </a:p>
          <a:p>
            <a:r>
              <a:rPr lang="fr-FR" b="1" dirty="0" smtClean="0">
                <a:solidFill>
                  <a:srgbClr val="FFFF00"/>
                </a:solidFill>
              </a:rPr>
              <a:t>Les personnages représentés à l’Arrière sont un vieillard et un enfant. Elles donnent des munitions au soldat qui se bat.</a:t>
            </a:r>
          </a:p>
          <a:p>
            <a:r>
              <a:rPr lang="fr-FR" b="1" dirty="0" smtClean="0">
                <a:solidFill>
                  <a:srgbClr val="FFFF00"/>
                </a:solidFill>
              </a:rPr>
              <a:t>Ils manquent les femmes qui ont-elles-aussi participé à l’effort de guerre : elles ont remplacé les hommes dans les travaux des champs et à l’usine et ont fabriqué armes et munitions pour les soldats</a:t>
            </a:r>
            <a:r>
              <a:rPr lang="fr-FR" b="1" dirty="0" smtClean="0"/>
              <a:t>.</a:t>
            </a:r>
            <a:endParaRPr lang="fr-FR" b="1" dirty="0"/>
          </a:p>
        </p:txBody>
      </p:sp>
      <p:sp>
        <p:nvSpPr>
          <p:cNvPr id="6" name="Espace réservé du contenu 5"/>
          <p:cNvSpPr>
            <a:spLocks noGrp="1"/>
          </p:cNvSpPr>
          <p:nvPr>
            <p:ph sz="half" idx="2"/>
          </p:nvPr>
        </p:nvSpPr>
        <p:spPr/>
        <p:txBody>
          <a:bodyPr/>
          <a:lstStyle/>
          <a:p>
            <a:endParaRPr lang="fr-FR"/>
          </a:p>
        </p:txBody>
      </p:sp>
    </p:spTree>
    <p:extLst>
      <p:ext uri="{BB962C8B-B14F-4D97-AF65-F5344CB8AC3E}">
        <p14:creationId xmlns:p14="http://schemas.microsoft.com/office/powerpoint/2010/main" xmlns="" val="169966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75725"/>
            <a:ext cx="8640960" cy="521028"/>
          </a:xfrm>
        </p:spPr>
        <p:txBody>
          <a:bodyPr/>
          <a:lstStyle/>
          <a:p>
            <a:r>
              <a:rPr lang="fr-FR" b="1" dirty="0"/>
              <a:t>1</a:t>
            </a:r>
            <a:r>
              <a:rPr lang="fr-FR" b="1" baseline="30000" dirty="0"/>
              <a:t>ère</a:t>
            </a:r>
            <a:r>
              <a:rPr lang="fr-FR" b="1" dirty="0"/>
              <a:t> PARTIE : HISTOIRE (documents</a:t>
            </a:r>
            <a:r>
              <a:rPr lang="fr-FR" dirty="0"/>
              <a:t>)</a:t>
            </a:r>
          </a:p>
        </p:txBody>
      </p:sp>
      <p:sp>
        <p:nvSpPr>
          <p:cNvPr id="3" name="Espace réservé du contenu 2"/>
          <p:cNvSpPr>
            <a:spLocks noGrp="1"/>
          </p:cNvSpPr>
          <p:nvPr>
            <p:ph sz="half" idx="1"/>
          </p:nvPr>
        </p:nvSpPr>
        <p:spPr>
          <a:xfrm>
            <a:off x="251520" y="1340768"/>
            <a:ext cx="4248472" cy="4968552"/>
          </a:xfrm>
        </p:spPr>
        <p:txBody>
          <a:bodyPr>
            <a:normAutofit lnSpcReduction="10000"/>
          </a:bodyPr>
          <a:lstStyle/>
          <a:p>
            <a:pPr marL="0" indent="0">
              <a:buNone/>
            </a:pPr>
            <a:r>
              <a:rPr lang="fr-FR" b="1" dirty="0" smtClean="0"/>
              <a:t>QUESTION 4 (2 points)</a:t>
            </a:r>
          </a:p>
          <a:p>
            <a:pPr marL="0" indent="0">
              <a:buNone/>
            </a:pPr>
            <a:endParaRPr lang="fr-FR" b="1" dirty="0" smtClean="0"/>
          </a:p>
          <a:p>
            <a:r>
              <a:rPr lang="fr-FR" b="1" dirty="0" smtClean="0"/>
              <a:t>4) Montrez que la Première Guerre mondiale, par l’implication de l’arrière dans le conflit, est une guerre totale (2 pts)</a:t>
            </a:r>
          </a:p>
          <a:p>
            <a:r>
              <a:rPr lang="fr-FR" b="1" dirty="0" smtClean="0"/>
              <a:t>REPONSE :</a:t>
            </a:r>
          </a:p>
          <a:p>
            <a:r>
              <a:rPr lang="fr-FR" b="1" dirty="0" smtClean="0">
                <a:solidFill>
                  <a:srgbClr val="FFFF00"/>
                </a:solidFill>
              </a:rPr>
              <a:t>La Première guerre mondiale est une guerre totale car elle a mobilisé toutes les </a:t>
            </a:r>
            <a:r>
              <a:rPr lang="fr-FR" b="1" dirty="0">
                <a:solidFill>
                  <a:srgbClr val="FFFF00"/>
                </a:solidFill>
              </a:rPr>
              <a:t>é</a:t>
            </a:r>
            <a:r>
              <a:rPr lang="fr-FR" b="1" dirty="0" smtClean="0">
                <a:solidFill>
                  <a:srgbClr val="FFFF00"/>
                </a:solidFill>
              </a:rPr>
              <a:t>nergies. Les hommes sur le Front et à l’Arrière, les femmes, les enfants et les personnes âgées.</a:t>
            </a:r>
            <a:endParaRPr lang="fr-FR" b="1" dirty="0">
              <a:solidFill>
                <a:srgbClr val="FFFF00"/>
              </a:solidFill>
            </a:endParaRPr>
          </a:p>
        </p:txBody>
      </p:sp>
      <p:sp>
        <p:nvSpPr>
          <p:cNvPr id="6" name="Espace réservé du contenu 5"/>
          <p:cNvSpPr>
            <a:spLocks noGrp="1"/>
          </p:cNvSpPr>
          <p:nvPr>
            <p:ph sz="half" idx="2"/>
          </p:nvPr>
        </p:nvSpPr>
        <p:spPr/>
        <p:txBody>
          <a:bodyPr/>
          <a:lstStyle/>
          <a:p>
            <a:endParaRPr lang="fr-FR"/>
          </a:p>
        </p:txBody>
      </p:sp>
    </p:spTree>
    <p:extLst>
      <p:ext uri="{BB962C8B-B14F-4D97-AF65-F5344CB8AC3E}">
        <p14:creationId xmlns:p14="http://schemas.microsoft.com/office/powerpoint/2010/main" xmlns="" val="169966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75724"/>
            <a:ext cx="8640960" cy="924475"/>
          </a:xfrm>
        </p:spPr>
        <p:txBody>
          <a:bodyPr/>
          <a:lstStyle/>
          <a:p>
            <a:r>
              <a:rPr lang="fr-FR" dirty="0" smtClean="0"/>
              <a:t>2</a:t>
            </a:r>
            <a:r>
              <a:rPr lang="fr-FR" baseline="30000" dirty="0" smtClean="0"/>
              <a:t>ème</a:t>
            </a:r>
            <a:r>
              <a:rPr lang="fr-FR" dirty="0" smtClean="0"/>
              <a:t>  PARTIE : GEOGRAPHIE (Questions)</a:t>
            </a:r>
            <a:endParaRPr lang="fr-FR" dirty="0"/>
          </a:p>
        </p:txBody>
      </p:sp>
      <p:sp>
        <p:nvSpPr>
          <p:cNvPr id="3" name="Espace réservé du contenu 2"/>
          <p:cNvSpPr>
            <a:spLocks noGrp="1"/>
          </p:cNvSpPr>
          <p:nvPr>
            <p:ph idx="1"/>
          </p:nvPr>
        </p:nvSpPr>
        <p:spPr>
          <a:xfrm>
            <a:off x="899592" y="1807361"/>
            <a:ext cx="7776864" cy="4051437"/>
          </a:xfrm>
        </p:spPr>
        <p:txBody>
          <a:bodyPr>
            <a:normAutofit fontScale="92500" lnSpcReduction="10000"/>
          </a:bodyPr>
          <a:lstStyle/>
          <a:p>
            <a:pPr marL="0" indent="0">
              <a:buNone/>
            </a:pPr>
            <a:r>
              <a:rPr lang="fr-FR" b="1" dirty="0" smtClean="0"/>
              <a:t>QUESTIONS DE COURS (7 points)</a:t>
            </a:r>
          </a:p>
          <a:p>
            <a:pPr marL="0" indent="0">
              <a:buNone/>
            </a:pPr>
            <a:endParaRPr lang="fr-FR" b="1" dirty="0" smtClean="0"/>
          </a:p>
          <a:p>
            <a:r>
              <a:rPr lang="fr-FR" b="1" dirty="0" smtClean="0"/>
              <a:t>1) Citez quatre (sur les dix) aires urbaines en France (1pt)</a:t>
            </a:r>
          </a:p>
          <a:p>
            <a:r>
              <a:rPr lang="fr-FR" b="1" dirty="0" smtClean="0"/>
              <a:t>2) Qu’est-ce qu’une aire urbaine ? (1pt)</a:t>
            </a:r>
          </a:p>
          <a:p>
            <a:r>
              <a:rPr lang="fr-FR" b="1" dirty="0" smtClean="0"/>
              <a:t>3)Quelles sont les difficultés rencontrées dans les (exemple de Nantes) ? Comment la ville de Nantes a-t-elle réagi pour trouver des solutions ? (2 pts)</a:t>
            </a:r>
          </a:p>
          <a:p>
            <a:r>
              <a:rPr lang="fr-FR" b="1" dirty="0" smtClean="0"/>
              <a:t>4) Citez le nom d’un parc national naturel en France ? (1pt)</a:t>
            </a:r>
          </a:p>
          <a:p>
            <a:r>
              <a:rPr lang="fr-FR" b="1" dirty="0" smtClean="0"/>
              <a:t>5) Combien et quels départements forment le Languedoc-Roussillon ? (1 pt)</a:t>
            </a:r>
          </a:p>
          <a:p>
            <a:r>
              <a:rPr lang="fr-FR" b="1" dirty="0" smtClean="0"/>
              <a:t>6) Donnez un exemple d’aménagement du littoral languedocien ? (1 pt)</a:t>
            </a:r>
            <a:endParaRPr lang="fr-FR" b="1" dirty="0"/>
          </a:p>
        </p:txBody>
      </p:sp>
    </p:spTree>
    <p:extLst>
      <p:ext uri="{BB962C8B-B14F-4D97-AF65-F5344CB8AC3E}">
        <p14:creationId xmlns:p14="http://schemas.microsoft.com/office/powerpoint/2010/main" xmlns="" val="274958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ircle(in)">
                                      <p:cBhvr>
                                        <p:cTn id="18" dur="2000"/>
                                        <p:tgtEl>
                                          <p:spTgt spid="3">
                                            <p:txEl>
                                              <p:pRg st="3" end="3"/>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ircle(in)">
                                      <p:cBhvr>
                                        <p:cTn id="21" dur="2000"/>
                                        <p:tgtEl>
                                          <p:spTgt spid="3">
                                            <p:txEl>
                                              <p:pRg st="4" end="4"/>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ircle(in)">
                                      <p:cBhvr>
                                        <p:cTn id="24" dur="2000"/>
                                        <p:tgtEl>
                                          <p:spTgt spid="3">
                                            <p:txEl>
                                              <p:pRg st="5" end="5"/>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ircle(in)">
                                      <p:cBhvr>
                                        <p:cTn id="27" dur="2000"/>
                                        <p:tgtEl>
                                          <p:spTgt spid="3">
                                            <p:txEl>
                                              <p:pRg st="6" end="6"/>
                                            </p:txEl>
                                          </p:spTgt>
                                        </p:tgtEl>
                                      </p:cBhvr>
                                    </p:animEffect>
                                  </p:childTnLst>
                                </p:cTn>
                              </p:par>
                              <p:par>
                                <p:cTn id="28" presetID="6" presetClass="entr" presetSubtype="16"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ircle(in)">
                                      <p:cBhvr>
                                        <p:cTn id="30"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71400"/>
            <a:ext cx="7992888" cy="1411559"/>
          </a:xfrm>
        </p:spPr>
        <p:txBody>
          <a:bodyPr/>
          <a:lstStyle/>
          <a:p>
            <a:r>
              <a:rPr lang="fr-FR" b="1" dirty="0" smtClean="0"/>
              <a:t>QUESTION DE COURS (7 POINTS)</a:t>
            </a:r>
            <a:endParaRPr lang="fr-FR" b="1" dirty="0"/>
          </a:p>
        </p:txBody>
      </p:sp>
      <p:sp>
        <p:nvSpPr>
          <p:cNvPr id="3" name="Espace réservé du contenu 2"/>
          <p:cNvSpPr>
            <a:spLocks noGrp="1"/>
          </p:cNvSpPr>
          <p:nvPr>
            <p:ph idx="1"/>
          </p:nvPr>
        </p:nvSpPr>
        <p:spPr>
          <a:xfrm>
            <a:off x="611560" y="1484784"/>
            <a:ext cx="7776864" cy="5184576"/>
          </a:xfrm>
        </p:spPr>
        <p:txBody>
          <a:bodyPr>
            <a:normAutofit fontScale="85000" lnSpcReduction="20000"/>
          </a:bodyPr>
          <a:lstStyle/>
          <a:p>
            <a:r>
              <a:rPr lang="fr-FR" b="1" dirty="0"/>
              <a:t>1) Citez quatre (sur les dix) aires urbaines en France (1pt</a:t>
            </a:r>
            <a:r>
              <a:rPr lang="fr-FR" b="1" dirty="0" smtClean="0"/>
              <a:t>)</a:t>
            </a:r>
          </a:p>
          <a:p>
            <a:pPr marL="0" indent="0">
              <a:buNone/>
            </a:pPr>
            <a:endParaRPr lang="fr-FR" b="1" dirty="0" smtClean="0"/>
          </a:p>
          <a:p>
            <a:r>
              <a:rPr lang="fr-FR" b="1" dirty="0" smtClean="0"/>
              <a:t>REPONSE :</a:t>
            </a:r>
          </a:p>
          <a:p>
            <a:pPr marL="0" indent="0">
              <a:buNone/>
            </a:pPr>
            <a:endParaRPr lang="fr-FR" b="1" dirty="0" smtClean="0"/>
          </a:p>
          <a:p>
            <a:r>
              <a:rPr lang="fr-FR" b="1" dirty="0" smtClean="0">
                <a:solidFill>
                  <a:srgbClr val="FFFF00"/>
                </a:solidFill>
              </a:rPr>
              <a:t>Le candidat a le choix entre</a:t>
            </a:r>
          </a:p>
          <a:p>
            <a:pPr lvl="1">
              <a:buFont typeface="Wingdings" pitchFamily="2" charset="2"/>
              <a:buChar char="Ø"/>
            </a:pPr>
            <a:r>
              <a:rPr lang="fr-FR" sz="2000" b="1" dirty="0" smtClean="0">
                <a:solidFill>
                  <a:srgbClr val="FFFF00"/>
                </a:solidFill>
              </a:rPr>
              <a:t>Paris</a:t>
            </a:r>
          </a:p>
          <a:p>
            <a:pPr lvl="1">
              <a:buFont typeface="Wingdings" pitchFamily="2" charset="2"/>
              <a:buChar char="Ø"/>
            </a:pPr>
            <a:r>
              <a:rPr lang="fr-FR" sz="2000" b="1" dirty="0" smtClean="0">
                <a:solidFill>
                  <a:srgbClr val="FFFF00"/>
                </a:solidFill>
              </a:rPr>
              <a:t>Aix- Marseille</a:t>
            </a:r>
          </a:p>
          <a:p>
            <a:pPr lvl="1">
              <a:buFont typeface="Wingdings" pitchFamily="2" charset="2"/>
              <a:buChar char="Ø"/>
            </a:pPr>
            <a:r>
              <a:rPr lang="fr-FR" sz="2000" b="1" dirty="0" smtClean="0">
                <a:solidFill>
                  <a:srgbClr val="FFFF00"/>
                </a:solidFill>
              </a:rPr>
              <a:t>Lyon</a:t>
            </a:r>
          </a:p>
          <a:p>
            <a:pPr lvl="1">
              <a:buFont typeface="Wingdings" pitchFamily="2" charset="2"/>
              <a:buChar char="Ø"/>
            </a:pPr>
            <a:r>
              <a:rPr lang="fr-FR" sz="2000" b="1" dirty="0" smtClean="0">
                <a:solidFill>
                  <a:srgbClr val="FFFF00"/>
                </a:solidFill>
              </a:rPr>
              <a:t>Lille</a:t>
            </a:r>
          </a:p>
          <a:p>
            <a:pPr lvl="1">
              <a:buFont typeface="Wingdings" pitchFamily="2" charset="2"/>
              <a:buChar char="Ø"/>
            </a:pPr>
            <a:r>
              <a:rPr lang="fr-FR" sz="2000" b="1" dirty="0" smtClean="0">
                <a:solidFill>
                  <a:srgbClr val="FFFF00"/>
                </a:solidFill>
              </a:rPr>
              <a:t>Bordeaux</a:t>
            </a:r>
          </a:p>
          <a:p>
            <a:pPr lvl="1">
              <a:buFont typeface="Wingdings" pitchFamily="2" charset="2"/>
              <a:buChar char="Ø"/>
            </a:pPr>
            <a:r>
              <a:rPr lang="fr-FR" sz="2000" b="1" dirty="0" smtClean="0">
                <a:solidFill>
                  <a:srgbClr val="FFFF00"/>
                </a:solidFill>
              </a:rPr>
              <a:t>Toulouse</a:t>
            </a:r>
          </a:p>
          <a:p>
            <a:pPr lvl="1">
              <a:buFont typeface="Wingdings" pitchFamily="2" charset="2"/>
              <a:buChar char="Ø"/>
            </a:pPr>
            <a:r>
              <a:rPr lang="fr-FR" sz="2000" b="1" dirty="0" smtClean="0">
                <a:solidFill>
                  <a:srgbClr val="FFFF00"/>
                </a:solidFill>
              </a:rPr>
              <a:t>Nantes</a:t>
            </a:r>
          </a:p>
          <a:p>
            <a:pPr lvl="1">
              <a:buFont typeface="Wingdings" pitchFamily="2" charset="2"/>
              <a:buChar char="Ø"/>
            </a:pPr>
            <a:r>
              <a:rPr lang="fr-FR" sz="2000" b="1" dirty="0" smtClean="0">
                <a:solidFill>
                  <a:srgbClr val="FFFF00"/>
                </a:solidFill>
              </a:rPr>
              <a:t>Strasbourg</a:t>
            </a:r>
          </a:p>
          <a:p>
            <a:pPr lvl="1">
              <a:buFont typeface="Wingdings" pitchFamily="2" charset="2"/>
              <a:buChar char="Ø"/>
            </a:pPr>
            <a:r>
              <a:rPr lang="fr-FR" sz="2000" b="1" dirty="0" smtClean="0">
                <a:solidFill>
                  <a:srgbClr val="FFFF00"/>
                </a:solidFill>
              </a:rPr>
              <a:t>Toulon</a:t>
            </a:r>
          </a:p>
          <a:p>
            <a:pPr lvl="1">
              <a:buFont typeface="Wingdings" pitchFamily="2" charset="2"/>
              <a:buChar char="Ø"/>
            </a:pPr>
            <a:r>
              <a:rPr lang="fr-FR" sz="2000" b="1" dirty="0" smtClean="0">
                <a:solidFill>
                  <a:srgbClr val="FFFF00"/>
                </a:solidFill>
              </a:rPr>
              <a:t>Nice</a:t>
            </a:r>
          </a:p>
          <a:p>
            <a:pPr lvl="1">
              <a:buFont typeface="Wingdings" pitchFamily="2" charset="2"/>
              <a:buChar char="Ø"/>
            </a:pPr>
            <a:endParaRPr lang="fr-FR" b="1" dirty="0" smtClean="0"/>
          </a:p>
          <a:p>
            <a:pPr lvl="1">
              <a:buFont typeface="Wingdings" pitchFamily="2" charset="2"/>
              <a:buChar char="Ø"/>
            </a:pPr>
            <a:endParaRPr lang="fr-FR" b="1" dirty="0" smtClean="0"/>
          </a:p>
          <a:p>
            <a:endParaRPr lang="fr-FR" b="1" dirty="0"/>
          </a:p>
        </p:txBody>
      </p:sp>
    </p:spTree>
    <p:extLst>
      <p:ext uri="{BB962C8B-B14F-4D97-AF65-F5344CB8AC3E}">
        <p14:creationId xmlns:p14="http://schemas.microsoft.com/office/powerpoint/2010/main" xmlns="" val="273647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ircle(in)">
                                      <p:cBhvr>
                                        <p:cTn id="15" dur="2000"/>
                                        <p:tgtEl>
                                          <p:spTgt spid="3">
                                            <p:txEl>
                                              <p:pRg st="4" end="4"/>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circle(in)">
                                      <p:cBhvr>
                                        <p:cTn id="18" dur="2000"/>
                                        <p:tgtEl>
                                          <p:spTgt spid="3">
                                            <p:txEl>
                                              <p:pRg st="5" end="5"/>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circle(in)">
                                      <p:cBhvr>
                                        <p:cTn id="21" dur="2000"/>
                                        <p:tgtEl>
                                          <p:spTgt spid="3">
                                            <p:txEl>
                                              <p:pRg st="6" end="6"/>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circle(in)">
                                      <p:cBhvr>
                                        <p:cTn id="24" dur="2000"/>
                                        <p:tgtEl>
                                          <p:spTgt spid="3">
                                            <p:txEl>
                                              <p:pRg st="7" end="7"/>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ircle(in)">
                                      <p:cBhvr>
                                        <p:cTn id="27" dur="2000"/>
                                        <p:tgtEl>
                                          <p:spTgt spid="3">
                                            <p:txEl>
                                              <p:pRg st="8" end="8"/>
                                            </p:txEl>
                                          </p:spTgt>
                                        </p:tgtEl>
                                      </p:cBhvr>
                                    </p:animEffect>
                                  </p:childTnLst>
                                </p:cTn>
                              </p:par>
                              <p:par>
                                <p:cTn id="28" presetID="6" presetClass="entr" presetSubtype="16"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circle(in)">
                                      <p:cBhvr>
                                        <p:cTn id="30" dur="2000"/>
                                        <p:tgtEl>
                                          <p:spTgt spid="3">
                                            <p:txEl>
                                              <p:pRg st="9" end="9"/>
                                            </p:txEl>
                                          </p:spTgt>
                                        </p:tgtEl>
                                      </p:cBhvr>
                                    </p:animEffect>
                                  </p:childTnLst>
                                </p:cTn>
                              </p:par>
                              <p:par>
                                <p:cTn id="31" presetID="6" presetClass="entr" presetSubtype="16"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circle(in)">
                                      <p:cBhvr>
                                        <p:cTn id="33" dur="2000"/>
                                        <p:tgtEl>
                                          <p:spTgt spid="3">
                                            <p:txEl>
                                              <p:pRg st="10" end="10"/>
                                            </p:txEl>
                                          </p:spTgt>
                                        </p:tgtEl>
                                      </p:cBhvr>
                                    </p:animEffect>
                                  </p:childTnLst>
                                </p:cTn>
                              </p:par>
                              <p:par>
                                <p:cTn id="34" presetID="6" presetClass="entr" presetSubtype="16" fill="hold"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circle(in)">
                                      <p:cBhvr>
                                        <p:cTn id="36" dur="2000"/>
                                        <p:tgtEl>
                                          <p:spTgt spid="3">
                                            <p:txEl>
                                              <p:pRg st="11" end="11"/>
                                            </p:txEl>
                                          </p:spTgt>
                                        </p:tgtEl>
                                      </p:cBhvr>
                                    </p:animEffect>
                                  </p:childTnLst>
                                </p:cTn>
                              </p:par>
                              <p:par>
                                <p:cTn id="37" presetID="6" presetClass="entr" presetSubtype="16"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animEffect transition="in" filter="circle(in)">
                                      <p:cBhvr>
                                        <p:cTn id="39" dur="2000"/>
                                        <p:tgtEl>
                                          <p:spTgt spid="3">
                                            <p:txEl>
                                              <p:pRg st="12" end="12"/>
                                            </p:txEl>
                                          </p:spTgt>
                                        </p:tgtEl>
                                      </p:cBhvr>
                                    </p:animEffect>
                                  </p:childTnLst>
                                </p:cTn>
                              </p:par>
                              <p:par>
                                <p:cTn id="40" presetID="6" presetClass="entr" presetSubtype="16" fill="hold" nodeType="with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circle(in)">
                                      <p:cBhvr>
                                        <p:cTn id="42" dur="2000"/>
                                        <p:tgtEl>
                                          <p:spTgt spid="3">
                                            <p:txEl>
                                              <p:pRg st="13" end="13"/>
                                            </p:txEl>
                                          </p:spTgt>
                                        </p:tgtEl>
                                      </p:cBhvr>
                                    </p:animEffect>
                                  </p:childTnLst>
                                </p:cTn>
                              </p:par>
                              <p:par>
                                <p:cTn id="43" presetID="6" presetClass="entr" presetSubtype="16"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animEffect transition="in" filter="circle(in)">
                                      <p:cBhvr>
                                        <p:cTn id="45"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332656"/>
            <a:ext cx="7883035" cy="576064"/>
          </a:xfrm>
        </p:spPr>
        <p:txBody>
          <a:bodyPr/>
          <a:lstStyle/>
          <a:p>
            <a:r>
              <a:rPr lang="fr-FR" b="1" dirty="0"/>
              <a:t>QUESTION DE COURS (7 POINTS)</a:t>
            </a:r>
            <a:endParaRPr lang="fr-FR" dirty="0"/>
          </a:p>
        </p:txBody>
      </p:sp>
      <p:sp>
        <p:nvSpPr>
          <p:cNvPr id="3" name="Espace réservé du contenu 2"/>
          <p:cNvSpPr>
            <a:spLocks noGrp="1"/>
          </p:cNvSpPr>
          <p:nvPr>
            <p:ph idx="1"/>
          </p:nvPr>
        </p:nvSpPr>
        <p:spPr>
          <a:xfrm>
            <a:off x="467544" y="1412776"/>
            <a:ext cx="8352928" cy="5112568"/>
          </a:xfrm>
        </p:spPr>
        <p:txBody>
          <a:bodyPr>
            <a:normAutofit fontScale="55000" lnSpcReduction="20000"/>
          </a:bodyPr>
          <a:lstStyle/>
          <a:p>
            <a:r>
              <a:rPr lang="fr-FR" sz="2300" b="1" dirty="0"/>
              <a:t>2</a:t>
            </a:r>
            <a:r>
              <a:rPr lang="fr-FR" sz="2500" b="1" dirty="0"/>
              <a:t>) Qu’est-ce qu’une aire urbaine ? (1pt</a:t>
            </a:r>
            <a:r>
              <a:rPr lang="fr-FR" sz="2500" b="1" dirty="0" smtClean="0"/>
              <a:t>)</a:t>
            </a:r>
          </a:p>
          <a:p>
            <a:pPr marL="0" indent="0">
              <a:buNone/>
            </a:pPr>
            <a:endParaRPr lang="fr-FR" sz="2500" b="1" dirty="0" smtClean="0"/>
          </a:p>
          <a:p>
            <a:r>
              <a:rPr lang="fr-FR" sz="2500" b="1" dirty="0" smtClean="0"/>
              <a:t>REPONSE :</a:t>
            </a:r>
          </a:p>
          <a:p>
            <a:endParaRPr lang="fr-FR" sz="2500" b="1" dirty="0" smtClean="0"/>
          </a:p>
          <a:p>
            <a:r>
              <a:rPr lang="fr-FR" sz="2500" b="1" dirty="0" smtClean="0">
                <a:solidFill>
                  <a:srgbClr val="FFFF00"/>
                </a:solidFill>
              </a:rPr>
              <a:t>C’est un espace géographique continu comprenant  la ville-centre, les banlieues  immédiates et la couronne périurbaine.</a:t>
            </a:r>
          </a:p>
          <a:p>
            <a:endParaRPr lang="fr-FR" sz="2500" b="1" dirty="0">
              <a:solidFill>
                <a:srgbClr val="FFFF00"/>
              </a:solidFill>
            </a:endParaRPr>
          </a:p>
          <a:p>
            <a:r>
              <a:rPr lang="fr-FR" sz="2500" b="1" dirty="0"/>
              <a:t>3</a:t>
            </a:r>
            <a:r>
              <a:rPr lang="fr-FR" sz="2500" b="1" dirty="0" smtClean="0"/>
              <a:t>) Quelles </a:t>
            </a:r>
            <a:r>
              <a:rPr lang="fr-FR" sz="2500" b="1" dirty="0"/>
              <a:t>sont les difficultés rencontrées dans les (exemple de Nantes) ? Comment la ville de Nantes a-t-elle réagi pour trouver des </a:t>
            </a:r>
            <a:r>
              <a:rPr lang="fr-FR" sz="2500" b="1" dirty="0" smtClean="0"/>
              <a:t>solutions </a:t>
            </a:r>
            <a:r>
              <a:rPr lang="fr-FR" sz="2500" b="1" dirty="0"/>
              <a:t>?  </a:t>
            </a:r>
            <a:r>
              <a:rPr lang="fr-FR" sz="2500" b="1" dirty="0" smtClean="0"/>
              <a:t>         (</a:t>
            </a:r>
            <a:r>
              <a:rPr lang="fr-FR" sz="2500" b="1" dirty="0"/>
              <a:t>2 pts</a:t>
            </a:r>
            <a:r>
              <a:rPr lang="fr-FR" sz="2500" b="1" dirty="0" smtClean="0"/>
              <a:t>)</a:t>
            </a:r>
          </a:p>
          <a:p>
            <a:pPr marL="0" indent="0">
              <a:buNone/>
            </a:pPr>
            <a:endParaRPr lang="fr-FR" sz="2500" b="1" dirty="0" smtClean="0"/>
          </a:p>
          <a:p>
            <a:r>
              <a:rPr lang="fr-FR" sz="2500" b="1" dirty="0" smtClean="0"/>
              <a:t>REPONSE :</a:t>
            </a:r>
          </a:p>
          <a:p>
            <a:endParaRPr lang="fr-FR" sz="2500" b="1" dirty="0" smtClean="0"/>
          </a:p>
          <a:p>
            <a:r>
              <a:rPr lang="fr-FR" sz="2500" b="1" dirty="0" smtClean="0">
                <a:solidFill>
                  <a:srgbClr val="FFFF00"/>
                </a:solidFill>
              </a:rPr>
              <a:t>L’étalement urbain pose des problèmes, notamment :</a:t>
            </a:r>
          </a:p>
          <a:p>
            <a:pPr lvl="1"/>
            <a:r>
              <a:rPr lang="fr-FR" sz="2500" b="1" dirty="0" smtClean="0">
                <a:solidFill>
                  <a:srgbClr val="FFFF00"/>
                </a:solidFill>
              </a:rPr>
              <a:t>Conflits d’usage entre la zone périurbaine et les espaces agricoles voisins</a:t>
            </a:r>
          </a:p>
          <a:p>
            <a:pPr lvl="1"/>
            <a:r>
              <a:rPr lang="fr-FR" sz="2500" b="1" dirty="0" smtClean="0">
                <a:solidFill>
                  <a:srgbClr val="FFFF00"/>
                </a:solidFill>
              </a:rPr>
              <a:t>Migrations pendulaires quotidiennes maison/lieu de travail</a:t>
            </a:r>
          </a:p>
          <a:p>
            <a:pPr lvl="1"/>
            <a:r>
              <a:rPr lang="fr-FR" sz="2500" b="1" dirty="0" smtClean="0">
                <a:solidFill>
                  <a:srgbClr val="FFFF00"/>
                </a:solidFill>
              </a:rPr>
              <a:t>Embouteillages</a:t>
            </a:r>
          </a:p>
          <a:p>
            <a:pPr lvl="1"/>
            <a:r>
              <a:rPr lang="fr-FR" sz="2500" b="1" dirty="0" smtClean="0">
                <a:solidFill>
                  <a:srgbClr val="FFFF00"/>
                </a:solidFill>
              </a:rPr>
              <a:t>Équipements coûteux</a:t>
            </a:r>
          </a:p>
          <a:p>
            <a:pPr marL="0" indent="0">
              <a:buNone/>
            </a:pPr>
            <a:endParaRPr lang="fr-FR" b="1" dirty="0" smtClean="0"/>
          </a:p>
          <a:p>
            <a:endParaRPr lang="fr-FR" b="1" dirty="0"/>
          </a:p>
          <a:p>
            <a:endParaRPr lang="fr-FR" dirty="0"/>
          </a:p>
          <a:p>
            <a:endParaRPr lang="fr-FR" dirty="0"/>
          </a:p>
        </p:txBody>
      </p:sp>
    </p:spTree>
    <p:extLst>
      <p:ext uri="{BB962C8B-B14F-4D97-AF65-F5344CB8AC3E}">
        <p14:creationId xmlns:p14="http://schemas.microsoft.com/office/powerpoint/2010/main" xmlns="" val="1662113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barn(inVertical)">
                                      <p:cBhvr>
                                        <p:cTn id="28" dur="500"/>
                                        <p:tgtEl>
                                          <p:spTgt spid="3">
                                            <p:txEl>
                                              <p:pRg st="10" end="10"/>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barn(inVertical)">
                                      <p:cBhvr>
                                        <p:cTn id="31" dur="500"/>
                                        <p:tgtEl>
                                          <p:spTgt spid="3">
                                            <p:txEl>
                                              <p:pRg st="11" end="11"/>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barn(inVertical)">
                                      <p:cBhvr>
                                        <p:cTn id="34" dur="500"/>
                                        <p:tgtEl>
                                          <p:spTgt spid="3">
                                            <p:txEl>
                                              <p:pRg st="12" end="12"/>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barn(inVertical)">
                                      <p:cBhvr>
                                        <p:cTn id="37" dur="500"/>
                                        <p:tgtEl>
                                          <p:spTgt spid="3">
                                            <p:txEl>
                                              <p:pRg st="13" end="13"/>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barn(inVertical)">
                                      <p:cBhvr>
                                        <p:cTn id="40"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9"/>
            <a:ext cx="8568952" cy="864096"/>
          </a:xfrm>
        </p:spPr>
        <p:txBody>
          <a:bodyPr/>
          <a:lstStyle/>
          <a:p>
            <a:r>
              <a:rPr lang="fr-FR" b="1" dirty="0"/>
              <a:t>QUESTION DE COURS (7 POINTS)</a:t>
            </a:r>
            <a:endParaRPr lang="fr-FR" dirty="0"/>
          </a:p>
        </p:txBody>
      </p:sp>
      <p:sp>
        <p:nvSpPr>
          <p:cNvPr id="3" name="Espace réservé du contenu 2"/>
          <p:cNvSpPr>
            <a:spLocks noGrp="1"/>
          </p:cNvSpPr>
          <p:nvPr>
            <p:ph idx="1"/>
          </p:nvPr>
        </p:nvSpPr>
        <p:spPr>
          <a:xfrm>
            <a:off x="251520" y="1196752"/>
            <a:ext cx="8712968" cy="5184576"/>
          </a:xfrm>
        </p:spPr>
        <p:txBody>
          <a:bodyPr>
            <a:normAutofit fontScale="70000" lnSpcReduction="20000"/>
          </a:bodyPr>
          <a:lstStyle/>
          <a:p>
            <a:endParaRPr lang="fr-FR" b="1" dirty="0" smtClean="0"/>
          </a:p>
          <a:p>
            <a:r>
              <a:rPr lang="fr-FR" b="1" dirty="0" smtClean="0"/>
              <a:t>4</a:t>
            </a:r>
            <a:r>
              <a:rPr lang="fr-FR" b="1" dirty="0"/>
              <a:t>) Citez le nom d’un parc national naturel en France ? (1pt</a:t>
            </a:r>
            <a:r>
              <a:rPr lang="fr-FR" b="1" dirty="0" smtClean="0"/>
              <a:t>)</a:t>
            </a:r>
          </a:p>
          <a:p>
            <a:endParaRPr lang="fr-FR" b="1" dirty="0"/>
          </a:p>
          <a:p>
            <a:r>
              <a:rPr lang="fr-FR" b="1" dirty="0" smtClean="0"/>
              <a:t>REPONSE :</a:t>
            </a:r>
          </a:p>
          <a:p>
            <a:pPr marL="0" indent="0">
              <a:buNone/>
            </a:pPr>
            <a:endParaRPr lang="fr-FR" b="1" dirty="0"/>
          </a:p>
          <a:p>
            <a:r>
              <a:rPr lang="fr-FR" b="1" dirty="0">
                <a:solidFill>
                  <a:srgbClr val="FFFF00"/>
                </a:solidFill>
              </a:rPr>
              <a:t>Le Parc national du </a:t>
            </a:r>
            <a:r>
              <a:rPr lang="fr-FR" b="1" dirty="0" smtClean="0">
                <a:solidFill>
                  <a:srgbClr val="FFFF00"/>
                </a:solidFill>
              </a:rPr>
              <a:t>Mercantour</a:t>
            </a:r>
          </a:p>
          <a:p>
            <a:pPr marL="0" indent="0">
              <a:buNone/>
            </a:pPr>
            <a:endParaRPr lang="fr-FR" b="1" dirty="0">
              <a:solidFill>
                <a:srgbClr val="FFFF00"/>
              </a:solidFill>
            </a:endParaRPr>
          </a:p>
          <a:p>
            <a:r>
              <a:rPr lang="fr-FR" b="1" dirty="0" smtClean="0"/>
              <a:t>5</a:t>
            </a:r>
            <a:r>
              <a:rPr lang="fr-FR" b="1" dirty="0"/>
              <a:t>) Combien et quels départements forment le Languedoc-Roussillon ? (1 pt</a:t>
            </a:r>
            <a:r>
              <a:rPr lang="fr-FR" b="1" dirty="0" smtClean="0"/>
              <a:t>)</a:t>
            </a:r>
          </a:p>
          <a:p>
            <a:endParaRPr lang="fr-FR" b="1" dirty="0"/>
          </a:p>
          <a:p>
            <a:r>
              <a:rPr lang="fr-FR" b="1" dirty="0" smtClean="0"/>
              <a:t>REPONSE :</a:t>
            </a:r>
          </a:p>
          <a:p>
            <a:endParaRPr lang="fr-FR" b="1" dirty="0" smtClean="0">
              <a:solidFill>
                <a:srgbClr val="FFFF00"/>
              </a:solidFill>
            </a:endParaRPr>
          </a:p>
          <a:p>
            <a:r>
              <a:rPr lang="fr-FR" b="1" dirty="0" smtClean="0">
                <a:solidFill>
                  <a:srgbClr val="FFFF00"/>
                </a:solidFill>
              </a:rPr>
              <a:t>Le Languedoc-Roussillon compte cinq départements : du Nord au Sud, la Lozère, le Gard, l’Hérault, l’Aude et les Pyrénées Orientales</a:t>
            </a:r>
          </a:p>
          <a:p>
            <a:endParaRPr lang="fr-FR" b="1" dirty="0"/>
          </a:p>
          <a:p>
            <a:r>
              <a:rPr lang="fr-FR" b="1" dirty="0"/>
              <a:t>6) Donnez un exemple d’aménagement du littoral languedocien ? (1 pt</a:t>
            </a:r>
            <a:r>
              <a:rPr lang="fr-FR" b="1" dirty="0" smtClean="0"/>
              <a:t>)</a:t>
            </a:r>
          </a:p>
          <a:p>
            <a:pPr marL="0" indent="0">
              <a:buNone/>
            </a:pPr>
            <a:endParaRPr lang="fr-FR" b="1" dirty="0" smtClean="0"/>
          </a:p>
          <a:p>
            <a:r>
              <a:rPr lang="fr-FR" b="1" dirty="0" smtClean="0"/>
              <a:t>REPONSE :</a:t>
            </a:r>
          </a:p>
          <a:p>
            <a:endParaRPr lang="fr-FR" b="1" dirty="0" smtClean="0"/>
          </a:p>
          <a:p>
            <a:r>
              <a:rPr lang="fr-FR" b="1" dirty="0" smtClean="0">
                <a:solidFill>
                  <a:srgbClr val="FFFF00"/>
                </a:solidFill>
              </a:rPr>
              <a:t>Le Lido de Sète à Marseillan</a:t>
            </a:r>
            <a:endParaRPr lang="fr-FR" b="1" dirty="0">
              <a:solidFill>
                <a:srgbClr val="FFFF00"/>
              </a:solidFill>
            </a:endParaRPr>
          </a:p>
          <a:p>
            <a:endParaRPr lang="fr-FR" dirty="0"/>
          </a:p>
        </p:txBody>
      </p:sp>
    </p:spTree>
    <p:extLst>
      <p:ext uri="{BB962C8B-B14F-4D97-AF65-F5344CB8AC3E}">
        <p14:creationId xmlns:p14="http://schemas.microsoft.com/office/powerpoint/2010/main" xmlns="" val="2569252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675724"/>
            <a:ext cx="8424936" cy="924475"/>
          </a:xfrm>
        </p:spPr>
        <p:txBody>
          <a:bodyPr/>
          <a:lstStyle/>
          <a:p>
            <a:r>
              <a:rPr lang="fr-FR" b="1" dirty="0" smtClean="0"/>
              <a:t>2éme  </a:t>
            </a:r>
            <a:r>
              <a:rPr lang="fr-FR" b="1" dirty="0"/>
              <a:t>PARTIE : </a:t>
            </a:r>
            <a:r>
              <a:rPr lang="fr-FR" b="1" dirty="0" smtClean="0"/>
              <a:t>GEO </a:t>
            </a:r>
            <a:r>
              <a:rPr lang="fr-FR" b="1" dirty="0"/>
              <a:t>(documents</a:t>
            </a:r>
            <a:r>
              <a:rPr lang="fr-FR" dirty="0"/>
              <a:t>)</a:t>
            </a:r>
          </a:p>
        </p:txBody>
      </p:sp>
      <p:pic>
        <p:nvPicPr>
          <p:cNvPr id="4" name="Espace réservé du contenu 3" descr="C:\Users\ABADIE Jean-Marc\Documents\COURS 2012-2013\COURS 3eme\COURS 3°\viewer21a.pn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4643" y="1844824"/>
            <a:ext cx="8136904" cy="2160240"/>
          </a:xfrm>
          <a:prstGeom prst="rect">
            <a:avLst/>
          </a:prstGeom>
          <a:noFill/>
          <a:ln>
            <a:noFill/>
          </a:ln>
        </p:spPr>
      </p:pic>
      <p:sp>
        <p:nvSpPr>
          <p:cNvPr id="5" name="Rectangle 4"/>
          <p:cNvSpPr/>
          <p:nvPr/>
        </p:nvSpPr>
        <p:spPr>
          <a:xfrm>
            <a:off x="611560" y="4221088"/>
            <a:ext cx="7920880" cy="1477328"/>
          </a:xfrm>
          <a:prstGeom prst="rect">
            <a:avLst/>
          </a:prstGeom>
        </p:spPr>
        <p:txBody>
          <a:bodyPr wrap="square">
            <a:spAutoFit/>
          </a:bodyPr>
          <a:lstStyle/>
          <a:p>
            <a:r>
              <a:rPr lang="fr-FR" b="1" dirty="0"/>
              <a:t>Document 1 :</a:t>
            </a:r>
          </a:p>
          <a:p>
            <a:pPr lvl="0"/>
            <a:endParaRPr lang="fr-FR" b="1" dirty="0" smtClean="0"/>
          </a:p>
          <a:p>
            <a:pPr lvl="0"/>
            <a:r>
              <a:rPr lang="fr-FR" b="1" dirty="0" smtClean="0"/>
              <a:t>1) Quel </a:t>
            </a:r>
            <a:r>
              <a:rPr lang="fr-FR" b="1" dirty="0"/>
              <a:t>est l’ambition de ce projet ? </a:t>
            </a:r>
            <a:r>
              <a:rPr lang="fr-FR" b="1" dirty="0" smtClean="0"/>
              <a:t>(1 point)</a:t>
            </a:r>
            <a:endParaRPr lang="fr-FR" b="1" dirty="0"/>
          </a:p>
          <a:p>
            <a:pPr lvl="0"/>
            <a:r>
              <a:rPr lang="fr-FR" b="1" dirty="0" smtClean="0"/>
              <a:t>2) Comment </a:t>
            </a:r>
            <a:r>
              <a:rPr lang="fr-FR" b="1" dirty="0"/>
              <a:t>l’agglomération de commune compte-t-elle lutter contre la périurbanisation ?  </a:t>
            </a:r>
            <a:r>
              <a:rPr lang="fr-FR" b="1" dirty="0" smtClean="0"/>
              <a:t>(2 points)</a:t>
            </a:r>
            <a:endParaRPr lang="fr-FR" b="1" dirty="0"/>
          </a:p>
        </p:txBody>
      </p:sp>
    </p:spTree>
    <p:extLst>
      <p:ext uri="{BB962C8B-B14F-4D97-AF65-F5344CB8AC3E}">
        <p14:creationId xmlns:p14="http://schemas.microsoft.com/office/powerpoint/2010/main" xmlns="" val="151680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476672"/>
            <a:ext cx="8136904" cy="5616623"/>
          </a:xfrm>
        </p:spPr>
        <p:txBody>
          <a:bodyPr>
            <a:normAutofit lnSpcReduction="10000"/>
          </a:bodyPr>
          <a:lstStyle/>
          <a:p>
            <a:r>
              <a:rPr lang="fr-FR" b="1" dirty="0" smtClean="0"/>
              <a:t>REPONSE Document </a:t>
            </a:r>
            <a:r>
              <a:rPr lang="fr-FR" b="1" dirty="0"/>
              <a:t>1 :</a:t>
            </a:r>
          </a:p>
          <a:p>
            <a:pPr lvl="0"/>
            <a:endParaRPr lang="fr-FR" b="1" dirty="0"/>
          </a:p>
          <a:p>
            <a:pPr lvl="0"/>
            <a:r>
              <a:rPr lang="fr-FR" b="1" dirty="0"/>
              <a:t>1) Quel est l’ambition de ce projet ? (1 point</a:t>
            </a:r>
            <a:r>
              <a:rPr lang="fr-FR" b="1" dirty="0" smtClean="0"/>
              <a:t>)</a:t>
            </a:r>
          </a:p>
          <a:p>
            <a:pPr lvl="0"/>
            <a:endParaRPr lang="fr-FR" b="1" dirty="0"/>
          </a:p>
          <a:p>
            <a:pPr lvl="0"/>
            <a:r>
              <a:rPr lang="fr-FR" b="1" dirty="0" smtClean="0"/>
              <a:t>REPONSE : </a:t>
            </a:r>
          </a:p>
          <a:p>
            <a:pPr lvl="0"/>
            <a:endParaRPr lang="fr-FR" b="1" dirty="0"/>
          </a:p>
          <a:p>
            <a:pPr lvl="0"/>
            <a:r>
              <a:rPr lang="fr-FR" b="1" dirty="0" smtClean="0">
                <a:solidFill>
                  <a:srgbClr val="FFFF00"/>
                </a:solidFill>
              </a:rPr>
              <a:t>Il s’agit de lutter contre la périurbanisation.</a:t>
            </a:r>
          </a:p>
          <a:p>
            <a:pPr marL="0" lvl="0" indent="0">
              <a:buNone/>
            </a:pPr>
            <a:endParaRPr lang="fr-FR" b="1" dirty="0"/>
          </a:p>
          <a:p>
            <a:pPr lvl="0"/>
            <a:r>
              <a:rPr lang="fr-FR" b="1" dirty="0"/>
              <a:t>2) Comment l’agglomération de commune compte-t-elle lutter contre la périurbanisation ?  (2 points</a:t>
            </a:r>
            <a:r>
              <a:rPr lang="fr-FR" b="1" dirty="0" smtClean="0"/>
              <a:t>)</a:t>
            </a:r>
          </a:p>
          <a:p>
            <a:pPr lvl="0"/>
            <a:endParaRPr lang="fr-FR" b="1" dirty="0"/>
          </a:p>
          <a:p>
            <a:pPr lvl="0"/>
            <a:r>
              <a:rPr lang="fr-FR" b="1" dirty="0" smtClean="0"/>
              <a:t>REPONSE :</a:t>
            </a:r>
          </a:p>
          <a:p>
            <a:pPr lvl="0"/>
            <a:endParaRPr lang="fr-FR" b="1" dirty="0"/>
          </a:p>
          <a:p>
            <a:pPr lvl="0"/>
            <a:r>
              <a:rPr lang="fr-FR" b="1" dirty="0" smtClean="0">
                <a:solidFill>
                  <a:srgbClr val="FFFF00"/>
                </a:solidFill>
              </a:rPr>
              <a:t>L’agglomération vise à équilibrer les effets d’attraction et de périurbanisation de la métropole lilloise.</a:t>
            </a:r>
            <a:endParaRPr lang="fr-FR" b="1" dirty="0">
              <a:solidFill>
                <a:srgbClr val="FFFF00"/>
              </a:solidFill>
            </a:endParaRPr>
          </a:p>
          <a:p>
            <a:endParaRPr lang="fr-FR" dirty="0"/>
          </a:p>
        </p:txBody>
      </p:sp>
    </p:spTree>
    <p:extLst>
      <p:ext uri="{BB962C8B-B14F-4D97-AF65-F5344CB8AC3E}">
        <p14:creationId xmlns:p14="http://schemas.microsoft.com/office/powerpoint/2010/main" xmlns="" val="2699188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675724"/>
            <a:ext cx="8208912" cy="924475"/>
          </a:xfrm>
        </p:spPr>
        <p:txBody>
          <a:bodyPr/>
          <a:lstStyle/>
          <a:p>
            <a:r>
              <a:rPr lang="fr-FR" b="1" dirty="0"/>
              <a:t>2éme  PARTIE : GEO (documents</a:t>
            </a:r>
            <a:r>
              <a:rPr lang="fr-FR" dirty="0"/>
              <a:t>)</a:t>
            </a:r>
          </a:p>
        </p:txBody>
      </p:sp>
      <p:pic>
        <p:nvPicPr>
          <p:cNvPr id="4" name="Espace réservé du contenu 3" descr="C:\Users\ABADIE Jean-Marc\Documents\COURS 2012-2013\COURS 3eme\COURS 3°\viewer21b.png"/>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1772816"/>
            <a:ext cx="8064896" cy="2664296"/>
          </a:xfrm>
          <a:prstGeom prst="rect">
            <a:avLst/>
          </a:prstGeom>
          <a:noFill/>
          <a:ln>
            <a:noFill/>
          </a:ln>
        </p:spPr>
      </p:pic>
      <p:sp>
        <p:nvSpPr>
          <p:cNvPr id="5" name="Rectangle 4"/>
          <p:cNvSpPr/>
          <p:nvPr/>
        </p:nvSpPr>
        <p:spPr>
          <a:xfrm rot="10800000" flipV="1">
            <a:off x="539552" y="4414753"/>
            <a:ext cx="8136904" cy="1754326"/>
          </a:xfrm>
          <a:prstGeom prst="rect">
            <a:avLst/>
          </a:prstGeom>
        </p:spPr>
        <p:txBody>
          <a:bodyPr wrap="square">
            <a:spAutoFit/>
          </a:bodyPr>
          <a:lstStyle/>
          <a:p>
            <a:r>
              <a:rPr lang="fr-FR" b="1" dirty="0"/>
              <a:t>Document 2 </a:t>
            </a:r>
            <a:r>
              <a:rPr lang="fr-FR" b="1" dirty="0" smtClean="0"/>
              <a:t>:</a:t>
            </a:r>
          </a:p>
          <a:p>
            <a:endParaRPr lang="fr-FR" dirty="0"/>
          </a:p>
          <a:p>
            <a:pPr lvl="0"/>
            <a:r>
              <a:rPr lang="fr-FR" dirty="0" smtClean="0"/>
              <a:t>3) </a:t>
            </a:r>
            <a:r>
              <a:rPr lang="fr-FR" b="1" dirty="0" smtClean="0"/>
              <a:t>Comment </a:t>
            </a:r>
            <a:r>
              <a:rPr lang="fr-FR" b="1" dirty="0"/>
              <a:t>la communauté de commune compte-t-elle limiter les déplacements domicile- travail ? (</a:t>
            </a:r>
            <a:r>
              <a:rPr lang="fr-FR" b="1" dirty="0" smtClean="0"/>
              <a:t>1 point)</a:t>
            </a:r>
            <a:endParaRPr lang="fr-FR" b="1" dirty="0"/>
          </a:p>
          <a:p>
            <a:pPr lvl="0"/>
            <a:r>
              <a:rPr lang="fr-FR" b="1" dirty="0" smtClean="0"/>
              <a:t>4) Quelles </a:t>
            </a:r>
            <a:r>
              <a:rPr lang="fr-FR" b="1" dirty="0"/>
              <a:t>autres infrastructures sont prévues afin de ne pas faire de cet </a:t>
            </a:r>
            <a:r>
              <a:rPr lang="fr-FR" b="1" dirty="0" err="1"/>
              <a:t>écoquartier</a:t>
            </a:r>
            <a:r>
              <a:rPr lang="fr-FR" b="1" dirty="0"/>
              <a:t> une cité dortoir ? </a:t>
            </a:r>
            <a:r>
              <a:rPr lang="fr-FR" b="1" dirty="0" smtClean="0"/>
              <a:t>(2 points)</a:t>
            </a:r>
            <a:endParaRPr lang="fr-FR" b="1" dirty="0"/>
          </a:p>
        </p:txBody>
      </p:sp>
    </p:spTree>
    <p:extLst>
      <p:ext uri="{BB962C8B-B14F-4D97-AF65-F5344CB8AC3E}">
        <p14:creationId xmlns:p14="http://schemas.microsoft.com/office/powerpoint/2010/main" xmlns="" val="1196088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496944" cy="5832647"/>
          </a:xfrm>
        </p:spPr>
        <p:txBody>
          <a:bodyPr>
            <a:normAutofit fontScale="92500" lnSpcReduction="20000"/>
          </a:bodyPr>
          <a:lstStyle/>
          <a:p>
            <a:pPr marL="0" indent="0">
              <a:buNone/>
            </a:pPr>
            <a:r>
              <a:rPr lang="fr-FR" b="1" dirty="0" smtClean="0"/>
              <a:t>REPONSES Document </a:t>
            </a:r>
            <a:r>
              <a:rPr lang="fr-FR" b="1" dirty="0"/>
              <a:t>2 :</a:t>
            </a:r>
          </a:p>
          <a:p>
            <a:endParaRPr lang="fr-FR" dirty="0"/>
          </a:p>
          <a:p>
            <a:pPr lvl="0"/>
            <a:r>
              <a:rPr lang="fr-FR" dirty="0"/>
              <a:t>3) </a:t>
            </a:r>
            <a:r>
              <a:rPr lang="fr-FR" b="1" dirty="0"/>
              <a:t>Comment la communauté de commune compte-t-elle limiter les déplacements domicile- travail ? (1 point</a:t>
            </a:r>
            <a:r>
              <a:rPr lang="fr-FR" b="1" dirty="0" smtClean="0"/>
              <a:t>)</a:t>
            </a:r>
          </a:p>
          <a:p>
            <a:pPr lvl="0"/>
            <a:endParaRPr lang="fr-FR" b="1" dirty="0"/>
          </a:p>
          <a:p>
            <a:pPr lvl="0"/>
            <a:r>
              <a:rPr lang="fr-FR" b="1" dirty="0" smtClean="0"/>
              <a:t>REPONSE :</a:t>
            </a:r>
          </a:p>
          <a:p>
            <a:pPr lvl="0"/>
            <a:endParaRPr lang="fr-FR" b="1" dirty="0"/>
          </a:p>
          <a:p>
            <a:pPr lvl="0"/>
            <a:r>
              <a:rPr lang="fr-FR" b="1" dirty="0" smtClean="0">
                <a:solidFill>
                  <a:srgbClr val="FFFF00"/>
                </a:solidFill>
              </a:rPr>
              <a:t>Le quartier compte accueillir des activités économiques telles que des commerces, des services, des artisans ou des activités agricoles et horticoles.</a:t>
            </a:r>
          </a:p>
          <a:p>
            <a:pPr marL="0" lvl="0" indent="0">
              <a:buNone/>
            </a:pPr>
            <a:endParaRPr lang="fr-FR" b="1" dirty="0"/>
          </a:p>
          <a:p>
            <a:pPr lvl="0"/>
            <a:r>
              <a:rPr lang="fr-FR" b="1" dirty="0"/>
              <a:t>4) Quelles autres infrastructures sont prévues afin de ne pas faire de cet </a:t>
            </a:r>
            <a:r>
              <a:rPr lang="fr-FR" b="1" dirty="0" err="1"/>
              <a:t>écoquartier</a:t>
            </a:r>
            <a:r>
              <a:rPr lang="fr-FR" b="1" dirty="0"/>
              <a:t> une cité dortoir ? (2 points</a:t>
            </a:r>
            <a:r>
              <a:rPr lang="fr-FR" b="1" dirty="0" smtClean="0"/>
              <a:t>)</a:t>
            </a:r>
          </a:p>
          <a:p>
            <a:pPr lvl="0"/>
            <a:endParaRPr lang="fr-FR" b="1" dirty="0"/>
          </a:p>
          <a:p>
            <a:pPr lvl="0"/>
            <a:r>
              <a:rPr lang="fr-FR" b="1" dirty="0" smtClean="0"/>
              <a:t>REPONSE :</a:t>
            </a:r>
          </a:p>
          <a:p>
            <a:pPr lvl="0"/>
            <a:endParaRPr lang="fr-FR" b="1" dirty="0"/>
          </a:p>
          <a:p>
            <a:pPr lvl="0"/>
            <a:r>
              <a:rPr lang="fr-FR" b="1" dirty="0" smtClean="0">
                <a:solidFill>
                  <a:srgbClr val="FFFF00"/>
                </a:solidFill>
              </a:rPr>
              <a:t>Le quartier compte aussi accueillir des équipements scolaires et de loisirs.</a:t>
            </a:r>
            <a:endParaRPr lang="fr-FR" b="1" dirty="0">
              <a:solidFill>
                <a:srgbClr val="FFFF00"/>
              </a:solidFill>
            </a:endParaRPr>
          </a:p>
          <a:p>
            <a:endParaRPr lang="fr-FR" dirty="0"/>
          </a:p>
        </p:txBody>
      </p:sp>
    </p:spTree>
    <p:extLst>
      <p:ext uri="{BB962C8B-B14F-4D97-AF65-F5344CB8AC3E}">
        <p14:creationId xmlns:p14="http://schemas.microsoft.com/office/powerpoint/2010/main" xmlns="" val="92302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675724"/>
            <a:ext cx="7704856" cy="924475"/>
          </a:xfrm>
        </p:spPr>
        <p:txBody>
          <a:bodyPr/>
          <a:lstStyle/>
          <a:p>
            <a:r>
              <a:rPr lang="fr-FR" dirty="0" smtClean="0"/>
              <a:t>1</a:t>
            </a:r>
            <a:r>
              <a:rPr lang="fr-FR" baseline="30000" dirty="0" smtClean="0"/>
              <a:t>ère</a:t>
            </a:r>
            <a:r>
              <a:rPr lang="fr-FR" dirty="0" smtClean="0"/>
              <a:t> PARTIE : HISTOIRE (Questions)</a:t>
            </a:r>
            <a:endParaRPr lang="fr-FR" dirty="0"/>
          </a:p>
        </p:txBody>
      </p:sp>
      <p:sp>
        <p:nvSpPr>
          <p:cNvPr id="3" name="Espace réservé du contenu 2"/>
          <p:cNvSpPr>
            <a:spLocks noGrp="1"/>
          </p:cNvSpPr>
          <p:nvPr>
            <p:ph idx="1"/>
          </p:nvPr>
        </p:nvSpPr>
        <p:spPr>
          <a:xfrm>
            <a:off x="899592" y="1807361"/>
            <a:ext cx="7776864" cy="4051437"/>
          </a:xfrm>
        </p:spPr>
        <p:txBody>
          <a:bodyPr>
            <a:normAutofit fontScale="92500" lnSpcReduction="20000"/>
          </a:bodyPr>
          <a:lstStyle/>
          <a:p>
            <a:pPr marL="0" indent="0">
              <a:buNone/>
            </a:pPr>
            <a:r>
              <a:rPr lang="fr-FR" b="1" dirty="0" smtClean="0"/>
              <a:t>QUESTIONS DE COURS (7 points)</a:t>
            </a:r>
          </a:p>
          <a:p>
            <a:pPr marL="0" indent="0">
              <a:buNone/>
            </a:pPr>
            <a:endParaRPr lang="fr-FR" b="1" dirty="0" smtClean="0"/>
          </a:p>
          <a:p>
            <a:r>
              <a:rPr lang="fr-FR" b="1" dirty="0" smtClean="0"/>
              <a:t>1) En quel siècle, Périclès a-t-il dirigé la Grèce ? (1pt)</a:t>
            </a:r>
          </a:p>
          <a:p>
            <a:r>
              <a:rPr lang="fr-FR" b="1" dirty="0" smtClean="0"/>
              <a:t>2) Quel roi a signé l’Edit de Nantes et en quelle année ? (1pt)</a:t>
            </a:r>
          </a:p>
          <a:p>
            <a:r>
              <a:rPr lang="fr-FR" b="1" dirty="0" smtClean="0"/>
              <a:t>3)Qu’est qu’une transnationale ? Donnez un exemple étudié en classe (1 pt)</a:t>
            </a:r>
          </a:p>
          <a:p>
            <a:r>
              <a:rPr lang="fr-FR" b="1" dirty="0" smtClean="0"/>
              <a:t>4) A partir de l’exemple utilisé en classe, citez une découverte de la médecine du XXe siècle et dites en quoi elle a été utile à l’humanité (1pt)</a:t>
            </a:r>
          </a:p>
          <a:p>
            <a:r>
              <a:rPr lang="fr-FR" b="1" dirty="0" smtClean="0"/>
              <a:t>5) Question longue : En quelle année s’est déroulé la bataille de Verdun (préciser le mois du début et celui de la fin) ? A partir de l’exemple de Verdun, montrez l’atrocité des combats et des conditions de vie des soldats (3 pts)</a:t>
            </a:r>
            <a:endParaRPr lang="fr-FR" b="1" dirty="0"/>
          </a:p>
        </p:txBody>
      </p:sp>
    </p:spTree>
    <p:extLst>
      <p:ext uri="{BB962C8B-B14F-4D97-AF65-F5344CB8AC3E}">
        <p14:creationId xmlns:p14="http://schemas.microsoft.com/office/powerpoint/2010/main" xmlns="" val="324098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heel(1)">
                                      <p:cBhvr>
                                        <p:cTn id="13" dur="2000"/>
                                        <p:tgtEl>
                                          <p:spTgt spid="3">
                                            <p:txEl>
                                              <p:pRg st="3" end="3"/>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heel(1)">
                                      <p:cBhvr>
                                        <p:cTn id="16" dur="2000"/>
                                        <p:tgtEl>
                                          <p:spTgt spid="3">
                                            <p:txEl>
                                              <p:pRg st="4" end="4"/>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heel(1)">
                                      <p:cBhvr>
                                        <p:cTn id="19" dur="2000"/>
                                        <p:tgtEl>
                                          <p:spTgt spid="3">
                                            <p:txEl>
                                              <p:pRg st="5" end="5"/>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heel(1)">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a:t>
            </a:r>
            <a:r>
              <a:rPr lang="fr-FR" b="1" baseline="30000" dirty="0" smtClean="0"/>
              <a:t>ème</a:t>
            </a:r>
            <a:r>
              <a:rPr lang="fr-FR" b="1" dirty="0" smtClean="0"/>
              <a:t> PARTIE : EDUCATION CIVIQUE (Questions)</a:t>
            </a:r>
            <a:endParaRPr lang="fr-FR" b="1" dirty="0"/>
          </a:p>
        </p:txBody>
      </p:sp>
      <p:sp>
        <p:nvSpPr>
          <p:cNvPr id="3" name="Espace réservé du contenu 2"/>
          <p:cNvSpPr>
            <a:spLocks noGrp="1"/>
          </p:cNvSpPr>
          <p:nvPr>
            <p:ph idx="1"/>
          </p:nvPr>
        </p:nvSpPr>
        <p:spPr>
          <a:xfrm>
            <a:off x="1009442" y="1807361"/>
            <a:ext cx="7450989" cy="4051437"/>
          </a:xfrm>
        </p:spPr>
        <p:txBody>
          <a:bodyPr>
            <a:normAutofit/>
          </a:bodyPr>
          <a:lstStyle/>
          <a:p>
            <a:r>
              <a:rPr lang="fr-FR" sz="2000" b="1" dirty="0" smtClean="0"/>
              <a:t>1) Citez quatre symboles de la République française (1 pt)</a:t>
            </a:r>
          </a:p>
          <a:p>
            <a:r>
              <a:rPr lang="fr-FR" sz="2000" b="1" dirty="0" smtClean="0"/>
              <a:t>2) Quelle est la devise de la France ? Où peut-on la retrouver ? (1 pt)</a:t>
            </a:r>
          </a:p>
          <a:p>
            <a:r>
              <a:rPr lang="fr-FR" sz="2000" b="1" dirty="0" smtClean="0"/>
              <a:t>3) A quelle date se célèbre la fête nationale ? Que commémore-t-elle ? (1pt)</a:t>
            </a:r>
          </a:p>
          <a:p>
            <a:r>
              <a:rPr lang="fr-FR" sz="2000" b="1" dirty="0" smtClean="0"/>
              <a:t>Qu’est-ce la Sécurité Sociale ? (1 pt)</a:t>
            </a:r>
          </a:p>
          <a:p>
            <a:r>
              <a:rPr lang="fr-FR" sz="2000" b="1" dirty="0" smtClean="0"/>
              <a:t>Donnez une définition du mot démocratique. (1 pt)</a:t>
            </a:r>
            <a:endParaRPr lang="fr-FR" sz="2000" b="1" dirty="0"/>
          </a:p>
        </p:txBody>
      </p:sp>
    </p:spTree>
    <p:extLst>
      <p:ext uri="{BB962C8B-B14F-4D97-AF65-F5344CB8AC3E}">
        <p14:creationId xmlns:p14="http://schemas.microsoft.com/office/powerpoint/2010/main" xmlns="" val="380628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par>
                                <p:cTn id="14" presetID="21"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heel(1)">
                                      <p:cBhvr>
                                        <p:cTn id="16" dur="2000"/>
                                        <p:tgtEl>
                                          <p:spTgt spid="3">
                                            <p:txEl>
                                              <p:pRg st="3" end="3"/>
                                            </p:txEl>
                                          </p:spTgt>
                                        </p:tgtEl>
                                      </p:cBhvr>
                                    </p:animEffect>
                                  </p:childTnLst>
                                </p:cTn>
                              </p:par>
                              <p:par>
                                <p:cTn id="17" presetID="21" presetClass="entr" presetSubtype="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1)">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9442" y="260649"/>
            <a:ext cx="7125113" cy="1008112"/>
          </a:xfrm>
        </p:spPr>
        <p:txBody>
          <a:bodyPr/>
          <a:lstStyle/>
          <a:p>
            <a:r>
              <a:rPr lang="fr-FR" b="1" dirty="0" smtClean="0"/>
              <a:t>Réponses aux questions</a:t>
            </a:r>
            <a:endParaRPr lang="fr-FR" b="1" dirty="0"/>
          </a:p>
        </p:txBody>
      </p:sp>
      <p:sp>
        <p:nvSpPr>
          <p:cNvPr id="3" name="Espace réservé du contenu 2"/>
          <p:cNvSpPr>
            <a:spLocks noGrp="1"/>
          </p:cNvSpPr>
          <p:nvPr>
            <p:ph idx="1"/>
          </p:nvPr>
        </p:nvSpPr>
        <p:spPr>
          <a:xfrm>
            <a:off x="1009442" y="1268761"/>
            <a:ext cx="7450989" cy="4590038"/>
          </a:xfrm>
        </p:spPr>
        <p:txBody>
          <a:bodyPr>
            <a:normAutofit fontScale="77500" lnSpcReduction="20000"/>
          </a:bodyPr>
          <a:lstStyle/>
          <a:p>
            <a:r>
              <a:rPr lang="fr-FR" sz="2000" b="1" dirty="0" smtClean="0"/>
              <a:t>1) Citez quatre symboles de la République française (1 pt)</a:t>
            </a:r>
          </a:p>
          <a:p>
            <a:endParaRPr lang="fr-FR" sz="2000" b="1" dirty="0"/>
          </a:p>
          <a:p>
            <a:r>
              <a:rPr lang="fr-FR" sz="2000" b="1" dirty="0" smtClean="0"/>
              <a:t>REPONSE :</a:t>
            </a:r>
          </a:p>
          <a:p>
            <a:endParaRPr lang="fr-FR" sz="2000" b="1" dirty="0"/>
          </a:p>
          <a:p>
            <a:r>
              <a:rPr lang="fr-FR" sz="2000" b="1" dirty="0" smtClean="0">
                <a:solidFill>
                  <a:srgbClr val="FFFF00"/>
                </a:solidFill>
              </a:rPr>
              <a:t>Le drapeau ou la cocarde tricolore, le buste de Marianne, la Marseillaise, la fête nationale, la devise du pays.</a:t>
            </a:r>
          </a:p>
          <a:p>
            <a:pPr marL="0" indent="0">
              <a:buNone/>
            </a:pPr>
            <a:endParaRPr lang="fr-FR" sz="2000" b="1" dirty="0" smtClean="0"/>
          </a:p>
          <a:p>
            <a:r>
              <a:rPr lang="fr-FR" sz="2000" b="1" dirty="0" smtClean="0"/>
              <a:t>2) Quelle est la devise de la France ? Où peut-on la retrouver ? (1 pt)</a:t>
            </a:r>
          </a:p>
          <a:p>
            <a:endParaRPr lang="fr-FR" sz="2000" b="1" dirty="0"/>
          </a:p>
          <a:p>
            <a:r>
              <a:rPr lang="fr-FR" sz="2000" b="1" dirty="0" smtClean="0"/>
              <a:t>REPONSE : </a:t>
            </a:r>
          </a:p>
          <a:p>
            <a:endParaRPr lang="fr-FR" sz="2000" b="1" dirty="0"/>
          </a:p>
          <a:p>
            <a:r>
              <a:rPr lang="fr-FR" sz="2000" b="1" dirty="0" smtClean="0">
                <a:solidFill>
                  <a:srgbClr val="FFFF00"/>
                </a:solidFill>
              </a:rPr>
              <a:t>La </a:t>
            </a:r>
            <a:r>
              <a:rPr lang="fr-FR" sz="2000" b="1" dirty="0">
                <a:solidFill>
                  <a:srgbClr val="FFFF00"/>
                </a:solidFill>
              </a:rPr>
              <a:t>devise </a:t>
            </a:r>
            <a:r>
              <a:rPr lang="fr-FR" sz="2000" b="1" dirty="0" smtClean="0">
                <a:solidFill>
                  <a:srgbClr val="FFFF00"/>
                </a:solidFill>
              </a:rPr>
              <a:t>de la France «</a:t>
            </a:r>
            <a:r>
              <a:rPr lang="fr-FR" sz="2000" b="1" dirty="0">
                <a:solidFill>
                  <a:srgbClr val="FFFF00"/>
                </a:solidFill>
              </a:rPr>
              <a:t> </a:t>
            </a:r>
            <a:r>
              <a:rPr lang="fr-FR" sz="2000" b="1" i="1" dirty="0">
                <a:solidFill>
                  <a:srgbClr val="FFFF00"/>
                </a:solidFill>
              </a:rPr>
              <a:t>Liberté, Egalité, </a:t>
            </a:r>
            <a:r>
              <a:rPr lang="fr-FR" sz="2000" b="1" i="1" dirty="0" smtClean="0">
                <a:solidFill>
                  <a:srgbClr val="FFFF00"/>
                </a:solidFill>
              </a:rPr>
              <a:t>Fraternité</a:t>
            </a:r>
            <a:r>
              <a:rPr lang="fr-FR" sz="2000" b="1" dirty="0" smtClean="0">
                <a:solidFill>
                  <a:srgbClr val="FFFF00"/>
                </a:solidFill>
              </a:rPr>
              <a:t> » se trouve sur les frontons des mairies et sur tous les actes officiels de la République. </a:t>
            </a:r>
            <a:endParaRPr lang="fr-FR" sz="2000" b="1" dirty="0">
              <a:solidFill>
                <a:srgbClr val="FFFF00"/>
              </a:solidFill>
            </a:endParaRPr>
          </a:p>
          <a:p>
            <a:endParaRPr lang="fr-FR" sz="2000" b="1" dirty="0" smtClean="0"/>
          </a:p>
        </p:txBody>
      </p:sp>
    </p:spTree>
    <p:extLst>
      <p:ext uri="{BB962C8B-B14F-4D97-AF65-F5344CB8AC3E}">
        <p14:creationId xmlns:p14="http://schemas.microsoft.com/office/powerpoint/2010/main" xmlns="" val="115152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9442" y="260649"/>
            <a:ext cx="7125113" cy="936104"/>
          </a:xfrm>
        </p:spPr>
        <p:txBody>
          <a:bodyPr/>
          <a:lstStyle/>
          <a:p>
            <a:r>
              <a:rPr lang="fr-FR" b="1" dirty="0"/>
              <a:t>3</a:t>
            </a:r>
            <a:r>
              <a:rPr lang="fr-FR" b="1" baseline="30000" dirty="0"/>
              <a:t>ème</a:t>
            </a:r>
            <a:r>
              <a:rPr lang="fr-FR" b="1" dirty="0"/>
              <a:t> PARTIE : EDUCATION CIVIQUE (Questions)</a:t>
            </a:r>
            <a:endParaRPr lang="fr-FR" dirty="0"/>
          </a:p>
        </p:txBody>
      </p:sp>
      <p:sp>
        <p:nvSpPr>
          <p:cNvPr id="3" name="Espace réservé du contenu 2"/>
          <p:cNvSpPr>
            <a:spLocks noGrp="1"/>
          </p:cNvSpPr>
          <p:nvPr>
            <p:ph idx="1"/>
          </p:nvPr>
        </p:nvSpPr>
        <p:spPr>
          <a:xfrm>
            <a:off x="467544" y="1412776"/>
            <a:ext cx="8208912" cy="4824535"/>
          </a:xfrm>
        </p:spPr>
        <p:txBody>
          <a:bodyPr>
            <a:normAutofit fontScale="62500" lnSpcReduction="20000"/>
          </a:bodyPr>
          <a:lstStyle/>
          <a:p>
            <a:r>
              <a:rPr lang="fr-FR" b="1" dirty="0"/>
              <a:t>3) A quelle date se célèbre la fête nationale ? Que commémore-t-elle ? (1pt</a:t>
            </a:r>
            <a:r>
              <a:rPr lang="fr-FR" b="1" dirty="0" smtClean="0"/>
              <a:t>)</a:t>
            </a:r>
          </a:p>
          <a:p>
            <a:endParaRPr lang="fr-FR" b="1" dirty="0"/>
          </a:p>
          <a:p>
            <a:r>
              <a:rPr lang="fr-FR" b="1" dirty="0" smtClean="0"/>
              <a:t>REPONSE :</a:t>
            </a:r>
          </a:p>
          <a:p>
            <a:endParaRPr lang="fr-FR" b="1" dirty="0"/>
          </a:p>
          <a:p>
            <a:r>
              <a:rPr lang="fr-FR" b="1" dirty="0" smtClean="0">
                <a:solidFill>
                  <a:srgbClr val="FFFF00"/>
                </a:solidFill>
              </a:rPr>
              <a:t>La fête nationale est célébrée le 14 juillet. Elle rappelle à la fois la prise de la Bastille le 14 juillet 1789 et, un an plus tard, la fête de la Fédération (1790).</a:t>
            </a:r>
          </a:p>
          <a:p>
            <a:endParaRPr lang="fr-FR" b="1" dirty="0"/>
          </a:p>
          <a:p>
            <a:r>
              <a:rPr lang="fr-FR" b="1" dirty="0" smtClean="0"/>
              <a:t>4) Qu’est-ce </a:t>
            </a:r>
            <a:r>
              <a:rPr lang="fr-FR" b="1" dirty="0"/>
              <a:t>la Sécurité Sociale ? (1 pt</a:t>
            </a:r>
            <a:r>
              <a:rPr lang="fr-FR" b="1" dirty="0" smtClean="0"/>
              <a:t>)</a:t>
            </a:r>
          </a:p>
          <a:p>
            <a:endParaRPr lang="fr-FR" b="1" dirty="0"/>
          </a:p>
          <a:p>
            <a:r>
              <a:rPr lang="fr-FR" b="1" dirty="0" smtClean="0"/>
              <a:t>REPONSE :</a:t>
            </a:r>
          </a:p>
          <a:p>
            <a:endParaRPr lang="fr-FR" b="1" dirty="0"/>
          </a:p>
          <a:p>
            <a:r>
              <a:rPr lang="fr-FR" b="1" dirty="0" smtClean="0">
                <a:solidFill>
                  <a:srgbClr val="FFFF00"/>
                </a:solidFill>
              </a:rPr>
              <a:t>La Sécurité sociale  est un organisme d’Etat créé en 1945 afin d’assurer les travailleurs face aux risques </a:t>
            </a:r>
            <a:r>
              <a:rPr lang="fr-FR" b="1" dirty="0">
                <a:solidFill>
                  <a:srgbClr val="FFFF00"/>
                </a:solidFill>
              </a:rPr>
              <a:t>"sociaux" (maladie, </a:t>
            </a:r>
            <a:r>
              <a:rPr lang="fr-FR" b="1" dirty="0" smtClean="0">
                <a:solidFill>
                  <a:srgbClr val="FFFF00"/>
                </a:solidFill>
              </a:rPr>
              <a:t>chômage, vieillesse, maternité</a:t>
            </a:r>
            <a:r>
              <a:rPr lang="fr-FR" b="1" dirty="0">
                <a:solidFill>
                  <a:srgbClr val="FFFF00"/>
                </a:solidFill>
              </a:rPr>
              <a:t>, invalidité, décès, </a:t>
            </a:r>
            <a:r>
              <a:rPr lang="fr-FR" b="1" dirty="0" smtClean="0">
                <a:solidFill>
                  <a:srgbClr val="FFFF00"/>
                </a:solidFill>
              </a:rPr>
              <a:t>veuvage) </a:t>
            </a:r>
          </a:p>
          <a:p>
            <a:pPr marL="0" indent="0">
              <a:buNone/>
            </a:pPr>
            <a:endParaRPr lang="fr-FR" b="1" dirty="0"/>
          </a:p>
          <a:p>
            <a:r>
              <a:rPr lang="fr-FR" b="1" dirty="0" smtClean="0"/>
              <a:t>5) Donnez </a:t>
            </a:r>
            <a:r>
              <a:rPr lang="fr-FR" b="1" dirty="0"/>
              <a:t>une définition du mot démocratique. (1 pt</a:t>
            </a:r>
            <a:r>
              <a:rPr lang="fr-FR" b="1" dirty="0" smtClean="0"/>
              <a:t>)</a:t>
            </a:r>
          </a:p>
          <a:p>
            <a:endParaRPr lang="fr-FR" b="1" dirty="0"/>
          </a:p>
          <a:p>
            <a:r>
              <a:rPr lang="fr-FR" b="1" dirty="0" smtClean="0"/>
              <a:t>REPONSE :</a:t>
            </a:r>
          </a:p>
          <a:p>
            <a:endParaRPr lang="fr-FR" b="1" dirty="0">
              <a:solidFill>
                <a:srgbClr val="FFFF00"/>
              </a:solidFill>
            </a:endParaRPr>
          </a:p>
          <a:p>
            <a:r>
              <a:rPr lang="fr-FR" b="1" dirty="0" smtClean="0">
                <a:solidFill>
                  <a:srgbClr val="FFFF00"/>
                </a:solidFill>
              </a:rPr>
              <a:t>La Démocratie est le « </a:t>
            </a:r>
            <a:r>
              <a:rPr lang="fr-FR" b="1" i="1" dirty="0" smtClean="0">
                <a:solidFill>
                  <a:srgbClr val="FFFF00"/>
                </a:solidFill>
              </a:rPr>
              <a:t>gouvernement du peuple, par le peuple et pour le peuple.</a:t>
            </a:r>
            <a:r>
              <a:rPr lang="fr-FR" b="1" dirty="0" smtClean="0">
                <a:solidFill>
                  <a:srgbClr val="FFFF00"/>
                </a:solidFill>
              </a:rPr>
              <a:t> » Un acte démocratique est donc un acte qui s’accomplit dans le respect </a:t>
            </a:r>
            <a:r>
              <a:rPr lang="fr-FR" b="1" dirty="0">
                <a:solidFill>
                  <a:srgbClr val="FFFF00"/>
                </a:solidFill>
              </a:rPr>
              <a:t>d</a:t>
            </a:r>
            <a:r>
              <a:rPr lang="fr-FR" b="1" dirty="0" smtClean="0">
                <a:solidFill>
                  <a:srgbClr val="FFFF00"/>
                </a:solidFill>
              </a:rPr>
              <a:t>es droits de l’Homme</a:t>
            </a:r>
            <a:endParaRPr lang="fr-FR" b="1" dirty="0">
              <a:solidFill>
                <a:srgbClr val="FFFF00"/>
              </a:solidFill>
            </a:endParaRPr>
          </a:p>
          <a:p>
            <a:endParaRPr lang="fr-FR" dirty="0">
              <a:solidFill>
                <a:srgbClr val="FFFF00"/>
              </a:solidFill>
            </a:endParaRPr>
          </a:p>
        </p:txBody>
      </p:sp>
    </p:spTree>
    <p:extLst>
      <p:ext uri="{BB962C8B-B14F-4D97-AF65-F5344CB8AC3E}">
        <p14:creationId xmlns:p14="http://schemas.microsoft.com/office/powerpoint/2010/main" xmlns="" val="6526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9442" y="260649"/>
            <a:ext cx="7125113" cy="1152128"/>
          </a:xfrm>
        </p:spPr>
        <p:txBody>
          <a:bodyPr/>
          <a:lstStyle/>
          <a:p>
            <a:r>
              <a:rPr lang="fr-FR" b="1" dirty="0"/>
              <a:t>3</a:t>
            </a:r>
            <a:r>
              <a:rPr lang="fr-FR" b="1" baseline="30000" dirty="0"/>
              <a:t>ème</a:t>
            </a:r>
            <a:r>
              <a:rPr lang="fr-FR" b="1" dirty="0"/>
              <a:t> PARTIE : EDUCATION CIVIQUE </a:t>
            </a:r>
            <a:r>
              <a:rPr lang="fr-FR" b="1" dirty="0" smtClean="0"/>
              <a:t>(Document)</a:t>
            </a:r>
            <a:endParaRPr lang="fr-FR" dirty="0"/>
          </a:p>
        </p:txBody>
      </p:sp>
      <p:pic>
        <p:nvPicPr>
          <p:cNvPr id="5" name="Espace réservé du contenu 4" descr="vote-des-femmes-presidentielle-1965.jpg"/>
          <p:cNvPicPr>
            <a:picLocks noGrp="1" noChangeAspect="1"/>
          </p:cNvPicPr>
          <p:nvPr>
            <p:ph idx="1"/>
          </p:nvPr>
        </p:nvPicPr>
        <p:blipFill>
          <a:blip r:embed="rId2" cstate="print"/>
          <a:stretch>
            <a:fillRect/>
          </a:stretch>
        </p:blipFill>
        <p:spPr>
          <a:xfrm>
            <a:off x="2123728" y="2060848"/>
            <a:ext cx="4536504" cy="3312368"/>
          </a:xfrm>
        </p:spPr>
      </p:pic>
    </p:spTree>
    <p:extLst>
      <p:ext uri="{BB962C8B-B14F-4D97-AF65-F5344CB8AC3E}">
        <p14:creationId xmlns:p14="http://schemas.microsoft.com/office/powerpoint/2010/main" xmlns="" val="28804119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9442" y="188641"/>
            <a:ext cx="7125113" cy="1008112"/>
          </a:xfrm>
        </p:spPr>
        <p:txBody>
          <a:bodyPr/>
          <a:lstStyle/>
          <a:p>
            <a:r>
              <a:rPr lang="fr-FR" dirty="0" smtClean="0"/>
              <a:t>Réponses aux questions</a:t>
            </a:r>
            <a:endParaRPr lang="fr-FR" dirty="0"/>
          </a:p>
        </p:txBody>
      </p:sp>
      <p:sp>
        <p:nvSpPr>
          <p:cNvPr id="3" name="Espace réservé du contenu 2"/>
          <p:cNvSpPr>
            <a:spLocks noGrp="1"/>
          </p:cNvSpPr>
          <p:nvPr>
            <p:ph idx="1"/>
          </p:nvPr>
        </p:nvSpPr>
        <p:spPr>
          <a:xfrm>
            <a:off x="539552" y="1196752"/>
            <a:ext cx="7920880" cy="4896543"/>
          </a:xfrm>
        </p:spPr>
        <p:txBody>
          <a:bodyPr>
            <a:normAutofit fontScale="92500" lnSpcReduction="10000"/>
          </a:bodyPr>
          <a:lstStyle/>
          <a:p>
            <a:r>
              <a:rPr lang="fr-FR" b="1" dirty="0" smtClean="0"/>
              <a:t>1) De quelle élection s’agit-il sur le document ? (1 pt)</a:t>
            </a:r>
          </a:p>
          <a:p>
            <a:pPr marL="0" indent="0">
              <a:buNone/>
            </a:pPr>
            <a:endParaRPr lang="fr-FR" b="1" dirty="0" smtClean="0"/>
          </a:p>
          <a:p>
            <a:r>
              <a:rPr lang="fr-FR" b="1" dirty="0" smtClean="0"/>
              <a:t>REPONSE :</a:t>
            </a:r>
          </a:p>
          <a:p>
            <a:pPr marL="0" indent="0">
              <a:buNone/>
            </a:pPr>
            <a:endParaRPr lang="fr-FR" b="1" dirty="0" smtClean="0"/>
          </a:p>
          <a:p>
            <a:r>
              <a:rPr lang="fr-FR" b="1" dirty="0" smtClean="0">
                <a:solidFill>
                  <a:srgbClr val="FFFF00"/>
                </a:solidFill>
              </a:rPr>
              <a:t>Il s’agit des élections présidentielles de 1965.</a:t>
            </a:r>
          </a:p>
          <a:p>
            <a:endParaRPr lang="fr-FR" b="1" dirty="0" smtClean="0"/>
          </a:p>
          <a:p>
            <a:r>
              <a:rPr lang="fr-FR" b="1" dirty="0" smtClean="0"/>
              <a:t>2) Depuis quand les femmes ont-elles le droit de vote  ?  (1 pt)</a:t>
            </a:r>
          </a:p>
          <a:p>
            <a:endParaRPr lang="fr-FR" b="1" dirty="0" smtClean="0"/>
          </a:p>
          <a:p>
            <a:r>
              <a:rPr lang="fr-FR" b="1" dirty="0" smtClean="0"/>
              <a:t>REPONSE :</a:t>
            </a:r>
          </a:p>
          <a:p>
            <a:endParaRPr lang="fr-FR" b="1" dirty="0" smtClean="0"/>
          </a:p>
          <a:p>
            <a:r>
              <a:rPr lang="fr-FR" b="1" dirty="0" smtClean="0">
                <a:solidFill>
                  <a:srgbClr val="FFFF00"/>
                </a:solidFill>
              </a:rPr>
              <a:t>En France, les femmes ont le droit de vote depuis l’Ordonnance du 21 avril 1944; Elles ont voté pour la première fois aux élections législatives du 21 octobre 1945.</a:t>
            </a:r>
          </a:p>
        </p:txBody>
      </p:sp>
    </p:spTree>
    <p:extLst>
      <p:ext uri="{BB962C8B-B14F-4D97-AF65-F5344CB8AC3E}">
        <p14:creationId xmlns:p14="http://schemas.microsoft.com/office/powerpoint/2010/main" xmlns="" val="64094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9442" y="188641"/>
            <a:ext cx="7125113" cy="1008112"/>
          </a:xfrm>
        </p:spPr>
        <p:txBody>
          <a:bodyPr/>
          <a:lstStyle/>
          <a:p>
            <a:r>
              <a:rPr lang="fr-FR" dirty="0" smtClean="0"/>
              <a:t>Réponses aux questions</a:t>
            </a:r>
            <a:endParaRPr lang="fr-FR" dirty="0"/>
          </a:p>
        </p:txBody>
      </p:sp>
      <p:sp>
        <p:nvSpPr>
          <p:cNvPr id="3" name="Espace réservé du contenu 2"/>
          <p:cNvSpPr>
            <a:spLocks noGrp="1"/>
          </p:cNvSpPr>
          <p:nvPr>
            <p:ph idx="1"/>
          </p:nvPr>
        </p:nvSpPr>
        <p:spPr>
          <a:xfrm>
            <a:off x="539552" y="1196752"/>
            <a:ext cx="7920880" cy="4896543"/>
          </a:xfrm>
        </p:spPr>
        <p:txBody>
          <a:bodyPr>
            <a:normAutofit fontScale="85000" lnSpcReduction="10000"/>
          </a:bodyPr>
          <a:lstStyle/>
          <a:p>
            <a:r>
              <a:rPr lang="fr-FR" b="1" dirty="0" smtClean="0"/>
              <a:t>3) Sous quelle République étions-nous à cette époque ? (1 point)</a:t>
            </a:r>
          </a:p>
          <a:p>
            <a:endParaRPr lang="fr-FR" b="1" dirty="0" smtClean="0"/>
          </a:p>
          <a:p>
            <a:r>
              <a:rPr lang="fr-FR" b="1" dirty="0" smtClean="0"/>
              <a:t>REPONSE :</a:t>
            </a:r>
          </a:p>
          <a:p>
            <a:pPr marL="0" indent="0">
              <a:buNone/>
            </a:pPr>
            <a:endParaRPr lang="fr-FR" b="1" dirty="0" smtClean="0"/>
          </a:p>
          <a:p>
            <a:r>
              <a:rPr lang="fr-FR" b="1" dirty="0" smtClean="0">
                <a:solidFill>
                  <a:srgbClr val="FFFF00"/>
                </a:solidFill>
              </a:rPr>
              <a:t>Depuis la Constitution d’Octobre 1958, la France se trouve en Ve République. En 1965, il s’agit donc de la Ve République : De Gaulle est réélu président face à François Mitterrand.</a:t>
            </a:r>
          </a:p>
          <a:p>
            <a:endParaRPr lang="fr-FR" b="1" dirty="0" smtClean="0"/>
          </a:p>
          <a:p>
            <a:r>
              <a:rPr lang="fr-FR" b="1" dirty="0" smtClean="0"/>
              <a:t>4) Est-ce qu’une jeune de 18 ans pouvait voter à ces élections ? Justifiez votre réponse. (1 pt)</a:t>
            </a:r>
          </a:p>
          <a:p>
            <a:endParaRPr lang="fr-FR" b="1" dirty="0" smtClean="0"/>
          </a:p>
          <a:p>
            <a:r>
              <a:rPr lang="fr-FR" b="1" dirty="0" smtClean="0"/>
              <a:t>REPONSE :</a:t>
            </a:r>
          </a:p>
          <a:p>
            <a:pPr marL="0" indent="0">
              <a:buNone/>
            </a:pPr>
            <a:endParaRPr lang="fr-FR" b="1" dirty="0" smtClean="0"/>
          </a:p>
          <a:p>
            <a:r>
              <a:rPr lang="fr-FR" b="1" dirty="0" smtClean="0">
                <a:solidFill>
                  <a:srgbClr val="FFFF00"/>
                </a:solidFill>
              </a:rPr>
              <a:t>La majorité à 18 ans a été accordée à tous les électeurs (hommes ou femmes) par le président Valéry </a:t>
            </a:r>
            <a:r>
              <a:rPr lang="fr-FR" b="1" dirty="0" err="1" smtClean="0">
                <a:solidFill>
                  <a:srgbClr val="FFFF00"/>
                </a:solidFill>
              </a:rPr>
              <a:t>Giscard-d’Estaing</a:t>
            </a:r>
            <a:r>
              <a:rPr lang="fr-FR" b="1" dirty="0" smtClean="0">
                <a:solidFill>
                  <a:srgbClr val="FFFF00"/>
                </a:solidFill>
              </a:rPr>
              <a:t> en 1974. En 1965, la majorité était alors à 21 ans et il n’était donc pas possible à une jeune fille de 18 ans de voter. </a:t>
            </a:r>
            <a:endParaRPr lang="fr-FR" b="1" dirty="0">
              <a:solidFill>
                <a:srgbClr val="FFFF00"/>
              </a:solidFill>
            </a:endParaRPr>
          </a:p>
        </p:txBody>
      </p:sp>
    </p:spTree>
    <p:extLst>
      <p:ext uri="{BB962C8B-B14F-4D97-AF65-F5344CB8AC3E}">
        <p14:creationId xmlns:p14="http://schemas.microsoft.com/office/powerpoint/2010/main" xmlns="" val="4173991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675724"/>
            <a:ext cx="7848872" cy="924475"/>
          </a:xfrm>
        </p:spPr>
        <p:txBody>
          <a:bodyPr/>
          <a:lstStyle/>
          <a:p>
            <a:r>
              <a:rPr lang="fr-FR" b="1" dirty="0"/>
              <a:t>QUESTIONS DE COURS (7 points)</a:t>
            </a:r>
            <a:br>
              <a:rPr lang="fr-FR" b="1" dirty="0"/>
            </a:br>
            <a:endParaRPr lang="fr-FR" dirty="0"/>
          </a:p>
        </p:txBody>
      </p:sp>
      <p:sp>
        <p:nvSpPr>
          <p:cNvPr id="3" name="Espace réservé du contenu 2"/>
          <p:cNvSpPr>
            <a:spLocks noGrp="1"/>
          </p:cNvSpPr>
          <p:nvPr>
            <p:ph idx="1"/>
          </p:nvPr>
        </p:nvSpPr>
        <p:spPr>
          <a:xfrm>
            <a:off x="1009442" y="1807361"/>
            <a:ext cx="7378981" cy="4051437"/>
          </a:xfrm>
        </p:spPr>
        <p:txBody>
          <a:bodyPr>
            <a:normAutofit fontScale="92500" lnSpcReduction="20000"/>
          </a:bodyPr>
          <a:lstStyle/>
          <a:p>
            <a:r>
              <a:rPr lang="fr-FR" b="1" dirty="0"/>
              <a:t>1) En quel siècle, Périclès a-t-il dirigé la Grèce ? (1pt</a:t>
            </a:r>
            <a:r>
              <a:rPr lang="fr-FR" b="1" dirty="0" smtClean="0"/>
              <a:t>)</a:t>
            </a:r>
          </a:p>
          <a:p>
            <a:pPr marL="0" indent="0">
              <a:buNone/>
            </a:pPr>
            <a:endParaRPr lang="fr-FR" b="1" dirty="0" smtClean="0"/>
          </a:p>
          <a:p>
            <a:r>
              <a:rPr lang="fr-FR" b="1" dirty="0" smtClean="0"/>
              <a:t>REPONSE :</a:t>
            </a:r>
          </a:p>
          <a:p>
            <a:pPr marL="0" indent="0">
              <a:buNone/>
            </a:pPr>
            <a:endParaRPr lang="fr-FR" b="1" dirty="0" smtClean="0"/>
          </a:p>
          <a:p>
            <a:r>
              <a:rPr lang="fr-FR" b="1" dirty="0" smtClean="0">
                <a:solidFill>
                  <a:srgbClr val="FFFF00"/>
                </a:solidFill>
              </a:rPr>
              <a:t>Périclès a vécu au Vème siècle avant Jésus-Christ.</a:t>
            </a:r>
          </a:p>
          <a:p>
            <a:pPr marL="0" indent="0">
              <a:buNone/>
            </a:pPr>
            <a:endParaRPr lang="fr-FR" b="1" dirty="0">
              <a:solidFill>
                <a:srgbClr val="FFFF00"/>
              </a:solidFill>
            </a:endParaRPr>
          </a:p>
          <a:p>
            <a:r>
              <a:rPr lang="fr-FR" b="1" dirty="0"/>
              <a:t>2) Quel roi a signé l’Edit de Nantes et en quelle année ? (1pt</a:t>
            </a:r>
            <a:r>
              <a:rPr lang="fr-FR" b="1" dirty="0" smtClean="0"/>
              <a:t>)</a:t>
            </a:r>
          </a:p>
          <a:p>
            <a:endParaRPr lang="fr-FR" b="1" dirty="0" smtClean="0"/>
          </a:p>
          <a:p>
            <a:r>
              <a:rPr lang="fr-FR" b="1" dirty="0" smtClean="0"/>
              <a:t>REPONSE : </a:t>
            </a:r>
          </a:p>
          <a:p>
            <a:endParaRPr lang="fr-FR" b="1" dirty="0" smtClean="0"/>
          </a:p>
          <a:p>
            <a:r>
              <a:rPr lang="fr-FR" b="1" dirty="0" smtClean="0">
                <a:solidFill>
                  <a:srgbClr val="FFFF00"/>
                </a:solidFill>
              </a:rPr>
              <a:t>Le roi Henri IV  en 1598.</a:t>
            </a:r>
          </a:p>
          <a:p>
            <a:endParaRPr lang="fr-FR" b="1" dirty="0"/>
          </a:p>
          <a:p>
            <a:pPr marL="0" indent="0">
              <a:buNone/>
            </a:pPr>
            <a:endParaRPr lang="fr-FR" dirty="0"/>
          </a:p>
        </p:txBody>
      </p:sp>
    </p:spTree>
    <p:extLst>
      <p:ext uri="{BB962C8B-B14F-4D97-AF65-F5344CB8AC3E}">
        <p14:creationId xmlns:p14="http://schemas.microsoft.com/office/powerpoint/2010/main" xmlns="" val="4071477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692696"/>
            <a:ext cx="7848872" cy="924475"/>
          </a:xfrm>
        </p:spPr>
        <p:txBody>
          <a:bodyPr/>
          <a:lstStyle/>
          <a:p>
            <a:r>
              <a:rPr lang="fr-FR" b="1" dirty="0"/>
              <a:t>QUESTIONS DE COURS (7 points)</a:t>
            </a:r>
            <a:br>
              <a:rPr lang="fr-FR" b="1" dirty="0"/>
            </a:br>
            <a:endParaRPr lang="fr-FR" dirty="0"/>
          </a:p>
        </p:txBody>
      </p:sp>
      <p:sp>
        <p:nvSpPr>
          <p:cNvPr id="3" name="Espace réservé du contenu 2"/>
          <p:cNvSpPr>
            <a:spLocks noGrp="1"/>
          </p:cNvSpPr>
          <p:nvPr>
            <p:ph idx="1"/>
          </p:nvPr>
        </p:nvSpPr>
        <p:spPr>
          <a:xfrm>
            <a:off x="683568" y="1807361"/>
            <a:ext cx="8136903" cy="4051437"/>
          </a:xfrm>
        </p:spPr>
        <p:txBody>
          <a:bodyPr>
            <a:normAutofit/>
          </a:bodyPr>
          <a:lstStyle/>
          <a:p>
            <a:r>
              <a:rPr lang="fr-FR" b="1" dirty="0"/>
              <a:t>3)Qu’est qu’une transnationale ? Donnez un exemple étudié en classe (1 pt</a:t>
            </a:r>
            <a:r>
              <a:rPr lang="fr-FR" b="1" dirty="0" smtClean="0"/>
              <a:t>)</a:t>
            </a:r>
          </a:p>
          <a:p>
            <a:pPr marL="0" indent="0">
              <a:buNone/>
            </a:pPr>
            <a:endParaRPr lang="fr-FR" b="1" dirty="0" smtClean="0"/>
          </a:p>
          <a:p>
            <a:r>
              <a:rPr lang="fr-FR" b="1" dirty="0" smtClean="0"/>
              <a:t>REPONSE :</a:t>
            </a:r>
          </a:p>
          <a:p>
            <a:endParaRPr lang="fr-FR" b="1" dirty="0" smtClean="0"/>
          </a:p>
          <a:p>
            <a:r>
              <a:rPr lang="fr-FR" b="1" dirty="0" smtClean="0">
                <a:solidFill>
                  <a:srgbClr val="FFFF00"/>
                </a:solidFill>
              </a:rPr>
              <a:t>Il s’agit d’une entreprise qui a soit une participation directe dans le capital d’une entreprise étrangère, soit qui a construit un site de production ou racheté un site déjà existant dans un pays étranger.</a:t>
            </a:r>
          </a:p>
          <a:p>
            <a:r>
              <a:rPr lang="fr-FR" b="1" dirty="0" smtClean="0">
                <a:solidFill>
                  <a:srgbClr val="FFFF00"/>
                </a:solidFill>
              </a:rPr>
              <a:t>C’est par exemple le cas de Renault.</a:t>
            </a:r>
          </a:p>
          <a:p>
            <a:endParaRPr lang="fr-FR" b="1" dirty="0"/>
          </a:p>
          <a:p>
            <a:endParaRPr lang="fr-FR" dirty="0"/>
          </a:p>
        </p:txBody>
      </p:sp>
    </p:spTree>
    <p:extLst>
      <p:ext uri="{BB962C8B-B14F-4D97-AF65-F5344CB8AC3E}">
        <p14:creationId xmlns:p14="http://schemas.microsoft.com/office/powerpoint/2010/main" xmlns="" val="93166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692696"/>
            <a:ext cx="7848872" cy="924475"/>
          </a:xfrm>
        </p:spPr>
        <p:txBody>
          <a:bodyPr/>
          <a:lstStyle/>
          <a:p>
            <a:r>
              <a:rPr lang="fr-FR" b="1" dirty="0"/>
              <a:t>QUESTIONS DE COURS (7 points)</a:t>
            </a:r>
            <a:br>
              <a:rPr lang="fr-FR" b="1" dirty="0"/>
            </a:br>
            <a:endParaRPr lang="fr-FR" dirty="0"/>
          </a:p>
        </p:txBody>
      </p:sp>
      <p:sp>
        <p:nvSpPr>
          <p:cNvPr id="3" name="Espace réservé du contenu 2"/>
          <p:cNvSpPr>
            <a:spLocks noGrp="1"/>
          </p:cNvSpPr>
          <p:nvPr>
            <p:ph idx="1"/>
          </p:nvPr>
        </p:nvSpPr>
        <p:spPr>
          <a:xfrm>
            <a:off x="755576" y="1628800"/>
            <a:ext cx="7632848" cy="4680520"/>
          </a:xfrm>
        </p:spPr>
        <p:txBody>
          <a:bodyPr>
            <a:normAutofit lnSpcReduction="10000"/>
          </a:bodyPr>
          <a:lstStyle/>
          <a:p>
            <a:pPr marL="0" indent="0">
              <a:buNone/>
            </a:pPr>
            <a:endParaRPr lang="fr-FR" b="1" dirty="0"/>
          </a:p>
          <a:p>
            <a:r>
              <a:rPr lang="fr-FR" b="1" dirty="0"/>
              <a:t>4) A partir de l’exemple utilisé en classe, citez une découverte de la médecine du XXe siècle et dites en quoi elle a été utile à l’humanité (1pt</a:t>
            </a:r>
            <a:r>
              <a:rPr lang="fr-FR" b="1" dirty="0" smtClean="0"/>
              <a:t>)</a:t>
            </a:r>
          </a:p>
          <a:p>
            <a:endParaRPr lang="fr-FR" b="1" dirty="0" smtClean="0"/>
          </a:p>
          <a:p>
            <a:r>
              <a:rPr lang="fr-FR" b="1" dirty="0" smtClean="0"/>
              <a:t>REPONSE : </a:t>
            </a:r>
          </a:p>
          <a:p>
            <a:pPr marL="0" indent="0">
              <a:buNone/>
            </a:pPr>
            <a:endParaRPr lang="fr-FR" b="1" dirty="0" smtClean="0"/>
          </a:p>
          <a:p>
            <a:r>
              <a:rPr lang="fr-FR" b="1" dirty="0" smtClean="0">
                <a:solidFill>
                  <a:srgbClr val="FFFF00"/>
                </a:solidFill>
              </a:rPr>
              <a:t>La contraception a permis aux femmes de maitriser leur fécondité. Désormais comme le dit le slogan c’est «  </a:t>
            </a:r>
            <a:r>
              <a:rPr lang="fr-FR" b="1" i="1" dirty="0" smtClean="0">
                <a:solidFill>
                  <a:srgbClr val="FFFF00"/>
                </a:solidFill>
              </a:rPr>
              <a:t>Un enfant si tu veux, quand tu veux</a:t>
            </a:r>
            <a:r>
              <a:rPr lang="fr-FR" b="1" dirty="0" smtClean="0">
                <a:solidFill>
                  <a:srgbClr val="FFFF00"/>
                </a:solidFill>
              </a:rPr>
              <a:t> ».</a:t>
            </a:r>
          </a:p>
          <a:p>
            <a:r>
              <a:rPr lang="fr-FR" b="1" dirty="0" smtClean="0">
                <a:solidFill>
                  <a:srgbClr val="FFFF00"/>
                </a:solidFill>
              </a:rPr>
              <a:t>Grâce aux progrès en matière de grossesse également, la mortalité infantile a chuté de même que les risques de mortalité des mères avant, pendant et juste après  l’accouchement.</a:t>
            </a:r>
          </a:p>
          <a:p>
            <a:endParaRPr lang="fr-FR" b="1" dirty="0"/>
          </a:p>
          <a:p>
            <a:pPr marL="0" indent="0">
              <a:buNone/>
            </a:pPr>
            <a:endParaRPr lang="fr-FR" b="1" dirty="0"/>
          </a:p>
          <a:p>
            <a:endParaRPr lang="fr-FR" dirty="0"/>
          </a:p>
        </p:txBody>
      </p:sp>
    </p:spTree>
    <p:extLst>
      <p:ext uri="{BB962C8B-B14F-4D97-AF65-F5344CB8AC3E}">
        <p14:creationId xmlns:p14="http://schemas.microsoft.com/office/powerpoint/2010/main" xmlns="" val="324090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75724"/>
            <a:ext cx="8208912" cy="924475"/>
          </a:xfrm>
        </p:spPr>
        <p:txBody>
          <a:bodyPr/>
          <a:lstStyle/>
          <a:p>
            <a:r>
              <a:rPr lang="fr-FR" b="1" dirty="0"/>
              <a:t>QUESTIONS DE COURS (7 points)</a:t>
            </a:r>
            <a:br>
              <a:rPr lang="fr-FR" b="1" dirty="0"/>
            </a:br>
            <a:endParaRPr lang="fr-FR" dirty="0"/>
          </a:p>
        </p:txBody>
      </p:sp>
      <p:sp>
        <p:nvSpPr>
          <p:cNvPr id="3" name="Espace réservé du contenu 2"/>
          <p:cNvSpPr>
            <a:spLocks noGrp="1"/>
          </p:cNvSpPr>
          <p:nvPr>
            <p:ph idx="1"/>
          </p:nvPr>
        </p:nvSpPr>
        <p:spPr>
          <a:xfrm>
            <a:off x="683568" y="1807361"/>
            <a:ext cx="8064896" cy="4429951"/>
          </a:xfrm>
        </p:spPr>
        <p:txBody>
          <a:bodyPr>
            <a:normAutofit fontScale="85000" lnSpcReduction="20000"/>
          </a:bodyPr>
          <a:lstStyle/>
          <a:p>
            <a:r>
              <a:rPr lang="fr-FR" b="1" dirty="0"/>
              <a:t>5) Question </a:t>
            </a:r>
            <a:r>
              <a:rPr lang="fr-FR" b="1" dirty="0" smtClean="0"/>
              <a:t>longue :</a:t>
            </a:r>
          </a:p>
          <a:p>
            <a:r>
              <a:rPr lang="fr-FR" b="1" dirty="0" smtClean="0"/>
              <a:t> </a:t>
            </a:r>
            <a:r>
              <a:rPr lang="fr-FR" b="1" dirty="0"/>
              <a:t>En quelle année s’est déroulé la bataille de Verdun (préciser le mois du début et celui de la fin) ? A partir de l’exemple de Verdun, montrez l’atrocité des combats et des conditions de vie des soldats (3 </a:t>
            </a:r>
            <a:r>
              <a:rPr lang="fr-FR" b="1" dirty="0" smtClean="0"/>
              <a:t>pts)</a:t>
            </a:r>
          </a:p>
          <a:p>
            <a:pPr marL="0" indent="0">
              <a:buNone/>
            </a:pPr>
            <a:endParaRPr lang="fr-FR" b="1" dirty="0" smtClean="0"/>
          </a:p>
          <a:p>
            <a:r>
              <a:rPr lang="fr-FR" b="1" dirty="0" smtClean="0"/>
              <a:t>REPONSE :</a:t>
            </a:r>
          </a:p>
          <a:p>
            <a:pPr marL="0" indent="0">
              <a:buNone/>
            </a:pPr>
            <a:endParaRPr lang="fr-FR" b="1" dirty="0" smtClean="0"/>
          </a:p>
          <a:p>
            <a:r>
              <a:rPr lang="fr-FR" b="1" dirty="0" smtClean="0">
                <a:solidFill>
                  <a:srgbClr val="FFFF00"/>
                </a:solidFill>
              </a:rPr>
              <a:t>La bataille de Verdun se déroule du 21 février au 9 décembre 1916, soit sur presque toute une année.</a:t>
            </a:r>
          </a:p>
          <a:p>
            <a:r>
              <a:rPr lang="fr-FR" b="1" dirty="0" smtClean="0">
                <a:solidFill>
                  <a:srgbClr val="FFFF00"/>
                </a:solidFill>
              </a:rPr>
              <a:t>Verdun devient un symbole des deux côtés : les Allemands veulent détruire le moral des Français et les Français décident de ne pas céder. </a:t>
            </a:r>
          </a:p>
          <a:p>
            <a:r>
              <a:rPr lang="fr-FR" b="1" dirty="0" smtClean="0">
                <a:solidFill>
                  <a:srgbClr val="FFFF00"/>
                </a:solidFill>
              </a:rPr>
              <a:t>Les combats sont d’une violence inouïe et c’est de loin la bataille la plus sanglante de la guerre (près de 500 000 morts ou disparus). Les souffrances sont extrêmes aussi bien physiques que morales : on se bat sous la pluie, dans la boue ou dans le froid, il y a les attaques ou contrattaques et les bombardements ennemis, les soldats  vivent constamment dans la peur de mourir.</a:t>
            </a:r>
            <a:endParaRPr lang="fr-FR" dirty="0">
              <a:solidFill>
                <a:srgbClr val="FFFF00"/>
              </a:solidFill>
            </a:endParaRPr>
          </a:p>
        </p:txBody>
      </p:sp>
    </p:spTree>
    <p:extLst>
      <p:ext uri="{BB962C8B-B14F-4D97-AF65-F5344CB8AC3E}">
        <p14:creationId xmlns:p14="http://schemas.microsoft.com/office/powerpoint/2010/main" xmlns="" val="374550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ircle(in)">
                                      <p:cBhvr>
                                        <p:cTn id="19" dur="2000"/>
                                        <p:tgtEl>
                                          <p:spTgt spid="3">
                                            <p:txEl>
                                              <p:pRg st="5" end="5"/>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ircle(in)">
                                      <p:cBhvr>
                                        <p:cTn id="22" dur="2000"/>
                                        <p:tgtEl>
                                          <p:spTgt spid="3">
                                            <p:txEl>
                                              <p:pRg st="6" end="6"/>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circle(in)">
                                      <p:cBhvr>
                                        <p:cTn id="2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75725"/>
            <a:ext cx="8640960" cy="521028"/>
          </a:xfrm>
        </p:spPr>
        <p:txBody>
          <a:bodyPr/>
          <a:lstStyle/>
          <a:p>
            <a:r>
              <a:rPr lang="fr-FR" b="1" dirty="0"/>
              <a:t>1</a:t>
            </a:r>
            <a:r>
              <a:rPr lang="fr-FR" b="1" baseline="30000" dirty="0"/>
              <a:t>ère</a:t>
            </a:r>
            <a:r>
              <a:rPr lang="fr-FR" b="1" dirty="0"/>
              <a:t> PARTIE : HISTOIRE (documents</a:t>
            </a:r>
            <a:r>
              <a:rPr lang="fr-FR" dirty="0"/>
              <a:t>)</a:t>
            </a:r>
          </a:p>
        </p:txBody>
      </p:sp>
      <p:sp>
        <p:nvSpPr>
          <p:cNvPr id="3" name="Espace réservé du contenu 2"/>
          <p:cNvSpPr>
            <a:spLocks noGrp="1"/>
          </p:cNvSpPr>
          <p:nvPr>
            <p:ph sz="half" idx="1"/>
          </p:nvPr>
        </p:nvSpPr>
        <p:spPr>
          <a:xfrm>
            <a:off x="251520" y="1340768"/>
            <a:ext cx="4248472" cy="4968552"/>
          </a:xfrm>
        </p:spPr>
        <p:txBody>
          <a:bodyPr>
            <a:normAutofit fontScale="92500" lnSpcReduction="20000"/>
          </a:bodyPr>
          <a:lstStyle/>
          <a:p>
            <a:pPr marL="0" indent="0">
              <a:buNone/>
            </a:pPr>
            <a:r>
              <a:rPr lang="fr-FR" b="1" dirty="0" smtClean="0"/>
              <a:t>QUESTIONS (6 points)</a:t>
            </a:r>
          </a:p>
          <a:p>
            <a:r>
              <a:rPr lang="fr-FR" b="1" dirty="0" smtClean="0"/>
              <a:t>1) A qui s’adresse cette affiche et quel est son message ? (1 p)</a:t>
            </a:r>
          </a:p>
          <a:p>
            <a:r>
              <a:rPr lang="fr-FR" b="1" dirty="0" smtClean="0"/>
              <a:t>2)De quand date cette affiche ? En quoi son message peut-il paraitre optimiste? (1 pt)</a:t>
            </a:r>
          </a:p>
          <a:p>
            <a:r>
              <a:rPr lang="fr-FR" b="1" dirty="0" smtClean="0"/>
              <a:t>3) Quelles personnes de l’arrière sont ici représentées et que font-elles ? Quelle autre catégorie de la population a aussi participé à l’effort de guerre et comment ? (2 pt)</a:t>
            </a:r>
          </a:p>
          <a:p>
            <a:r>
              <a:rPr lang="fr-FR" b="1" dirty="0" smtClean="0"/>
              <a:t>4) Montrez que la Première Guerre mondiale, par l’implication de l’arrière dans le conflit, est une guerre totale (2 pts)</a:t>
            </a:r>
            <a:endParaRPr lang="fr-FR" b="1" dirty="0"/>
          </a:p>
        </p:txBody>
      </p:sp>
      <p:pic>
        <p:nvPicPr>
          <p:cNvPr id="2050" name="Picture 2" descr="C:\Users\ABADIE Jean-Marc\Documents\COURS 2012-2013\COURS 3eme\IMGP1548.jpg"/>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23047" y="1268413"/>
            <a:ext cx="3021361" cy="547720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0623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ircle(in)">
                                      <p:cBhvr>
                                        <p:cTn id="18" dur="2000"/>
                                        <p:tgtEl>
                                          <p:spTgt spid="3">
                                            <p:txEl>
                                              <p:pRg st="3" end="3"/>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ircle(in)">
                                      <p:cBhvr>
                                        <p:cTn id="2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75725"/>
            <a:ext cx="8640960" cy="521028"/>
          </a:xfrm>
        </p:spPr>
        <p:txBody>
          <a:bodyPr/>
          <a:lstStyle/>
          <a:p>
            <a:r>
              <a:rPr lang="fr-FR" b="1" dirty="0"/>
              <a:t>1</a:t>
            </a:r>
            <a:r>
              <a:rPr lang="fr-FR" b="1" baseline="30000" dirty="0"/>
              <a:t>ère</a:t>
            </a:r>
            <a:r>
              <a:rPr lang="fr-FR" b="1" dirty="0"/>
              <a:t> PARTIE : HISTOIRE (documents</a:t>
            </a:r>
            <a:r>
              <a:rPr lang="fr-FR" dirty="0"/>
              <a:t>)</a:t>
            </a:r>
          </a:p>
        </p:txBody>
      </p:sp>
      <p:sp>
        <p:nvSpPr>
          <p:cNvPr id="3" name="Espace réservé du contenu 2"/>
          <p:cNvSpPr>
            <a:spLocks noGrp="1"/>
          </p:cNvSpPr>
          <p:nvPr>
            <p:ph sz="half" idx="1"/>
          </p:nvPr>
        </p:nvSpPr>
        <p:spPr>
          <a:xfrm>
            <a:off x="251520" y="1340768"/>
            <a:ext cx="4248472" cy="4968552"/>
          </a:xfrm>
        </p:spPr>
        <p:txBody>
          <a:bodyPr>
            <a:normAutofit lnSpcReduction="10000"/>
          </a:bodyPr>
          <a:lstStyle/>
          <a:p>
            <a:pPr marL="0" indent="0">
              <a:buNone/>
            </a:pPr>
            <a:r>
              <a:rPr lang="fr-FR" b="1" dirty="0" smtClean="0"/>
              <a:t>QUESTION 1 (1 point)</a:t>
            </a:r>
          </a:p>
          <a:p>
            <a:pPr marL="0" indent="0">
              <a:buNone/>
            </a:pPr>
            <a:endParaRPr lang="fr-FR" b="1" dirty="0" smtClean="0"/>
          </a:p>
          <a:p>
            <a:r>
              <a:rPr lang="fr-FR" b="1" dirty="0" smtClean="0"/>
              <a:t>1) A qui s’adresse cette affiche et quel est son message ? (1 pt)</a:t>
            </a:r>
          </a:p>
          <a:p>
            <a:pPr marL="0" indent="0">
              <a:buNone/>
            </a:pPr>
            <a:endParaRPr lang="fr-FR" b="1" dirty="0" smtClean="0"/>
          </a:p>
          <a:p>
            <a:r>
              <a:rPr lang="fr-FR" b="1" dirty="0" smtClean="0"/>
              <a:t>REPONSE :</a:t>
            </a:r>
          </a:p>
          <a:p>
            <a:pPr marL="0" indent="0">
              <a:buNone/>
            </a:pPr>
            <a:endParaRPr lang="fr-FR" b="1" dirty="0" smtClean="0"/>
          </a:p>
          <a:p>
            <a:r>
              <a:rPr lang="fr-FR" b="1" dirty="0" smtClean="0">
                <a:solidFill>
                  <a:srgbClr val="FFFF00"/>
                </a:solidFill>
              </a:rPr>
              <a:t>Cette affiche s’adresse aux Français et son message est clair «  Encore un effort, participez à l’effort de guerre par les emprunts d’Etat pour la victoire finale ».</a:t>
            </a:r>
            <a:endParaRPr lang="fr-FR" b="1" dirty="0">
              <a:solidFill>
                <a:srgbClr val="FFFF00"/>
              </a:solidFill>
            </a:endParaRPr>
          </a:p>
        </p:txBody>
      </p:sp>
      <p:sp>
        <p:nvSpPr>
          <p:cNvPr id="5" name="Espace réservé du contenu 4"/>
          <p:cNvSpPr>
            <a:spLocks noGrp="1"/>
          </p:cNvSpPr>
          <p:nvPr>
            <p:ph sz="half" idx="2"/>
          </p:nvPr>
        </p:nvSpPr>
        <p:spPr/>
        <p:txBody>
          <a:bodyPr/>
          <a:lstStyle/>
          <a:p>
            <a:endParaRPr lang="fr-FR"/>
          </a:p>
        </p:txBody>
      </p:sp>
    </p:spTree>
    <p:extLst>
      <p:ext uri="{BB962C8B-B14F-4D97-AF65-F5344CB8AC3E}">
        <p14:creationId xmlns:p14="http://schemas.microsoft.com/office/powerpoint/2010/main" xmlns="" val="120623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675725"/>
            <a:ext cx="8640960" cy="521028"/>
          </a:xfrm>
        </p:spPr>
        <p:txBody>
          <a:bodyPr/>
          <a:lstStyle/>
          <a:p>
            <a:r>
              <a:rPr lang="fr-FR" b="1" dirty="0"/>
              <a:t>1</a:t>
            </a:r>
            <a:r>
              <a:rPr lang="fr-FR" b="1" baseline="30000" dirty="0"/>
              <a:t>ère</a:t>
            </a:r>
            <a:r>
              <a:rPr lang="fr-FR" b="1" dirty="0"/>
              <a:t> PARTIE : HISTOIRE (documents</a:t>
            </a:r>
            <a:r>
              <a:rPr lang="fr-FR" dirty="0"/>
              <a:t>)</a:t>
            </a:r>
          </a:p>
        </p:txBody>
      </p:sp>
      <p:sp>
        <p:nvSpPr>
          <p:cNvPr id="3" name="Espace réservé du contenu 2"/>
          <p:cNvSpPr>
            <a:spLocks noGrp="1"/>
          </p:cNvSpPr>
          <p:nvPr>
            <p:ph sz="half" idx="1"/>
          </p:nvPr>
        </p:nvSpPr>
        <p:spPr>
          <a:xfrm>
            <a:off x="251520" y="1340768"/>
            <a:ext cx="4392488" cy="5112568"/>
          </a:xfrm>
        </p:spPr>
        <p:txBody>
          <a:bodyPr>
            <a:normAutofit lnSpcReduction="10000"/>
          </a:bodyPr>
          <a:lstStyle/>
          <a:p>
            <a:pPr marL="0" indent="0">
              <a:buNone/>
            </a:pPr>
            <a:r>
              <a:rPr lang="fr-FR" b="1" dirty="0" smtClean="0"/>
              <a:t>QUESTION 2 (1 point)</a:t>
            </a:r>
          </a:p>
          <a:p>
            <a:pPr marL="0" indent="0">
              <a:buNone/>
            </a:pPr>
            <a:endParaRPr lang="fr-FR" b="1" dirty="0" smtClean="0"/>
          </a:p>
          <a:p>
            <a:r>
              <a:rPr lang="fr-FR" b="1" dirty="0" smtClean="0"/>
              <a:t>2) De quand date cette affiche ? En quoi son message peut-il paraitre optimiste? (1 pt)</a:t>
            </a:r>
          </a:p>
          <a:p>
            <a:pPr marL="0" indent="0">
              <a:buNone/>
            </a:pPr>
            <a:endParaRPr lang="fr-FR" b="1" dirty="0" smtClean="0"/>
          </a:p>
          <a:p>
            <a:r>
              <a:rPr lang="fr-FR" b="1" dirty="0" smtClean="0"/>
              <a:t>REPONSE :</a:t>
            </a:r>
          </a:p>
          <a:p>
            <a:pPr marL="0" indent="0">
              <a:buNone/>
            </a:pPr>
            <a:endParaRPr lang="fr-FR" b="1" dirty="0" smtClean="0"/>
          </a:p>
          <a:p>
            <a:r>
              <a:rPr lang="fr-FR" b="1" dirty="0" smtClean="0">
                <a:solidFill>
                  <a:srgbClr val="FFFF00"/>
                </a:solidFill>
              </a:rPr>
              <a:t>L’affiche date de 1915.</a:t>
            </a:r>
          </a:p>
          <a:p>
            <a:r>
              <a:rPr lang="fr-FR" b="1" dirty="0" smtClean="0">
                <a:solidFill>
                  <a:srgbClr val="FFFF00"/>
                </a:solidFill>
              </a:rPr>
              <a:t>Son message est par trop optimiste puisqu’il dit « encore un effort » alors que la guerre est loin d’être sur le point de s’achever et qu’elle va encore durer 3 ans.</a:t>
            </a:r>
          </a:p>
        </p:txBody>
      </p:sp>
      <p:sp>
        <p:nvSpPr>
          <p:cNvPr id="5" name="Espace réservé du contenu 4"/>
          <p:cNvSpPr>
            <a:spLocks noGrp="1"/>
          </p:cNvSpPr>
          <p:nvPr>
            <p:ph sz="half" idx="2"/>
          </p:nvPr>
        </p:nvSpPr>
        <p:spPr/>
        <p:txBody>
          <a:bodyPr/>
          <a:lstStyle/>
          <a:p>
            <a:endParaRPr lang="fr-FR"/>
          </a:p>
        </p:txBody>
      </p:sp>
    </p:spTree>
    <p:extLst>
      <p:ext uri="{BB962C8B-B14F-4D97-AF65-F5344CB8AC3E}">
        <p14:creationId xmlns:p14="http://schemas.microsoft.com/office/powerpoint/2010/main" xmlns="" val="120623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Automne</Template>
  <TotalTime>278</TotalTime>
  <Words>1756</Words>
  <Application>Microsoft Office PowerPoint</Application>
  <PresentationFormat>Affichage à l'écran (4:3)</PresentationFormat>
  <Paragraphs>247</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Autumn</vt:lpstr>
      <vt:lpstr>BREVET BLANC HISTOIRE/GEO EDUCATION CIVIQUE</vt:lpstr>
      <vt:lpstr>1ère PARTIE : HISTOIRE (Questions)</vt:lpstr>
      <vt:lpstr>QUESTIONS DE COURS (7 points) </vt:lpstr>
      <vt:lpstr>QUESTIONS DE COURS (7 points) </vt:lpstr>
      <vt:lpstr>QUESTIONS DE COURS (7 points) </vt:lpstr>
      <vt:lpstr>QUESTIONS DE COURS (7 points) </vt:lpstr>
      <vt:lpstr>1ère PARTIE : HISTOIRE (documents)</vt:lpstr>
      <vt:lpstr>1ère PARTIE : HISTOIRE (documents)</vt:lpstr>
      <vt:lpstr>1ère PARTIE : HISTOIRE (documents)</vt:lpstr>
      <vt:lpstr>1ère PARTIE : HISTOIRE (documents)</vt:lpstr>
      <vt:lpstr>1ère PARTIE : HISTOIRE (documents)</vt:lpstr>
      <vt:lpstr>2ème  PARTIE : GEOGRAPHIE (Questions)</vt:lpstr>
      <vt:lpstr>QUESTION DE COURS (7 POINTS)</vt:lpstr>
      <vt:lpstr>QUESTION DE COURS (7 POINTS)</vt:lpstr>
      <vt:lpstr>QUESTION DE COURS (7 POINTS)</vt:lpstr>
      <vt:lpstr>2éme  PARTIE : GEO (documents)</vt:lpstr>
      <vt:lpstr>Diapositive 17</vt:lpstr>
      <vt:lpstr>2éme  PARTIE : GEO (documents)</vt:lpstr>
      <vt:lpstr>Diapositive 19</vt:lpstr>
      <vt:lpstr>3ème PARTIE : EDUCATION CIVIQUE (Questions)</vt:lpstr>
      <vt:lpstr>Réponses aux questions</vt:lpstr>
      <vt:lpstr>3ème PARTIE : EDUCATION CIVIQUE (Questions)</vt:lpstr>
      <vt:lpstr>3ème PARTIE : EDUCATION CIVIQUE (Document)</vt:lpstr>
      <vt:lpstr>Réponses aux questions</vt:lpstr>
      <vt:lpstr>Réponses aux questions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BLANC HISTOIRE/GEO EDUCATION CIVIQUE</dc:title>
  <dc:creator>ABADIE Jean-Marc</dc:creator>
  <cp:lastModifiedBy>Utilisateur</cp:lastModifiedBy>
  <cp:revision>28</cp:revision>
  <dcterms:created xsi:type="dcterms:W3CDTF">2013-01-28T10:13:20Z</dcterms:created>
  <dcterms:modified xsi:type="dcterms:W3CDTF">2013-01-30T09:24:59Z</dcterms:modified>
</cp:coreProperties>
</file>